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85" r:id="rId5"/>
    <p:sldId id="289" r:id="rId6"/>
    <p:sldId id="301" r:id="rId7"/>
    <p:sldId id="298" r:id="rId8"/>
    <p:sldId id="292" r:id="rId9"/>
    <p:sldId id="288" r:id="rId10"/>
    <p:sldId id="256" r:id="rId11"/>
    <p:sldId id="286" r:id="rId12"/>
    <p:sldId id="287" r:id="rId13"/>
    <p:sldId id="300" r:id="rId14"/>
    <p:sldId id="290" r:id="rId15"/>
    <p:sldId id="316" r:id="rId16"/>
    <p:sldId id="291" r:id="rId17"/>
    <p:sldId id="296" r:id="rId18"/>
    <p:sldId id="293" r:id="rId19"/>
    <p:sldId id="317" r:id="rId20"/>
    <p:sldId id="318" r:id="rId21"/>
    <p:sldId id="295" r:id="rId22"/>
    <p:sldId id="273" r:id="rId23"/>
    <p:sldId id="294" r:id="rId24"/>
    <p:sldId id="274" r:id="rId25"/>
    <p:sldId id="299"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825"/>
  </p:normalViewPr>
  <p:slideViewPr>
    <p:cSldViewPr snapToGrid="0" snapToObjects="1">
      <p:cViewPr varScale="1">
        <p:scale>
          <a:sx n="107" d="100"/>
          <a:sy n="107" d="100"/>
        </p:scale>
        <p:origin x="6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FD96DD-70F3-C740-AA43-5C8D07B0E760}" type="datetimeFigureOut">
              <a:rPr lang="nl-NL" smtClean="0"/>
              <a:t>26-01-2023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16BB7-9DCE-3948-A6F3-D86F581393AB}" type="slidenum">
              <a:rPr lang="nl-NL" smtClean="0"/>
              <a:t>‹nr.›</a:t>
            </a:fld>
            <a:endParaRPr lang="nl-NL"/>
          </a:p>
        </p:txBody>
      </p:sp>
    </p:spTree>
    <p:extLst>
      <p:ext uri="{BB962C8B-B14F-4D97-AF65-F5344CB8AC3E}">
        <p14:creationId xmlns:p14="http://schemas.microsoft.com/office/powerpoint/2010/main" val="203077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19 klontjes 75 gram</a:t>
            </a:r>
          </a:p>
        </p:txBody>
      </p:sp>
      <p:sp>
        <p:nvSpPr>
          <p:cNvPr id="4" name="Tijdelijke aanduiding voor dianummer 3"/>
          <p:cNvSpPr>
            <a:spLocks noGrp="1"/>
          </p:cNvSpPr>
          <p:nvPr>
            <p:ph type="sldNum" sz="quarter" idx="5"/>
          </p:nvPr>
        </p:nvSpPr>
        <p:spPr/>
        <p:txBody>
          <a:bodyPr/>
          <a:lstStyle/>
          <a:p>
            <a:fld id="{DEFD345A-A5E3-7B44-B34F-6637BE9F0F27}" type="slidenum">
              <a:rPr lang="nl-NL" smtClean="0"/>
              <a:t>12</a:t>
            </a:fld>
            <a:endParaRPr lang="nl-NL"/>
          </a:p>
        </p:txBody>
      </p:sp>
    </p:spTree>
    <p:extLst>
      <p:ext uri="{BB962C8B-B14F-4D97-AF65-F5344CB8AC3E}">
        <p14:creationId xmlns:p14="http://schemas.microsoft.com/office/powerpoint/2010/main" val="155022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9D16BB7-9DCE-3948-A6F3-D86F581393AB}" type="slidenum">
              <a:rPr lang="nl-NL" smtClean="0"/>
              <a:t>17</a:t>
            </a:fld>
            <a:endParaRPr lang="nl-NL"/>
          </a:p>
        </p:txBody>
      </p:sp>
    </p:spTree>
    <p:extLst>
      <p:ext uri="{BB962C8B-B14F-4D97-AF65-F5344CB8AC3E}">
        <p14:creationId xmlns:p14="http://schemas.microsoft.com/office/powerpoint/2010/main" val="88391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84C83-E0E0-0943-81BA-0C3363A88CD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CCD9235-255B-DC4B-8C09-7C386866B3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BED6221-6AE3-1348-8021-58420A6376F1}"/>
              </a:ext>
            </a:extLst>
          </p:cNvPr>
          <p:cNvSpPr>
            <a:spLocks noGrp="1"/>
          </p:cNvSpPr>
          <p:nvPr>
            <p:ph type="dt" sz="half" idx="10"/>
          </p:nvPr>
        </p:nvSpPr>
        <p:spPr/>
        <p:txBody>
          <a:bodyPr/>
          <a:lstStyle/>
          <a:p>
            <a:fld id="{A48E6E41-8395-D74D-915C-8F88DBA1A864}" type="datetimeFigureOut">
              <a:rPr lang="nl-NL" smtClean="0"/>
              <a:t>26-01-2023</a:t>
            </a:fld>
            <a:endParaRPr lang="nl-NL"/>
          </a:p>
        </p:txBody>
      </p:sp>
      <p:sp>
        <p:nvSpPr>
          <p:cNvPr id="5" name="Tijdelijke aanduiding voor voettekst 4">
            <a:extLst>
              <a:ext uri="{FF2B5EF4-FFF2-40B4-BE49-F238E27FC236}">
                <a16:creationId xmlns:a16="http://schemas.microsoft.com/office/drawing/2014/main" id="{EEC0D240-30CD-8147-BC8D-4D321D74274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B0E8E3-8AC8-7247-BB62-6AE2517F3F38}"/>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377338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430C49-372D-1448-BF9C-B6F6B4884E6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E27D8BB-D5A1-3543-AFC4-7B0C209A7ED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5590E5-E2AE-BC4E-906D-19AED0833328}"/>
              </a:ext>
            </a:extLst>
          </p:cNvPr>
          <p:cNvSpPr>
            <a:spLocks noGrp="1"/>
          </p:cNvSpPr>
          <p:nvPr>
            <p:ph type="dt" sz="half" idx="10"/>
          </p:nvPr>
        </p:nvSpPr>
        <p:spPr/>
        <p:txBody>
          <a:bodyPr/>
          <a:lstStyle/>
          <a:p>
            <a:fld id="{A48E6E41-8395-D74D-915C-8F88DBA1A864}" type="datetimeFigureOut">
              <a:rPr lang="nl-NL" smtClean="0"/>
              <a:t>26-01-2023</a:t>
            </a:fld>
            <a:endParaRPr lang="nl-NL"/>
          </a:p>
        </p:txBody>
      </p:sp>
      <p:sp>
        <p:nvSpPr>
          <p:cNvPr id="5" name="Tijdelijke aanduiding voor voettekst 4">
            <a:extLst>
              <a:ext uri="{FF2B5EF4-FFF2-40B4-BE49-F238E27FC236}">
                <a16:creationId xmlns:a16="http://schemas.microsoft.com/office/drawing/2014/main" id="{DA7C3786-7B99-224A-AEFB-D7C3E42C54C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D952DC1-E8A7-2D43-8E4F-14E33C836D8C}"/>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3269087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81A4187-0F1D-1F45-BEA3-A395FF408BE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43B39B6-8299-194A-A1FD-FDFBE7D4E35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1661E76-A683-B047-9542-9200F0C561FA}"/>
              </a:ext>
            </a:extLst>
          </p:cNvPr>
          <p:cNvSpPr>
            <a:spLocks noGrp="1"/>
          </p:cNvSpPr>
          <p:nvPr>
            <p:ph type="dt" sz="half" idx="10"/>
          </p:nvPr>
        </p:nvSpPr>
        <p:spPr/>
        <p:txBody>
          <a:bodyPr/>
          <a:lstStyle/>
          <a:p>
            <a:fld id="{A48E6E41-8395-D74D-915C-8F88DBA1A864}" type="datetimeFigureOut">
              <a:rPr lang="nl-NL" smtClean="0"/>
              <a:t>26-01-2023</a:t>
            </a:fld>
            <a:endParaRPr lang="nl-NL"/>
          </a:p>
        </p:txBody>
      </p:sp>
      <p:sp>
        <p:nvSpPr>
          <p:cNvPr id="5" name="Tijdelijke aanduiding voor voettekst 4">
            <a:extLst>
              <a:ext uri="{FF2B5EF4-FFF2-40B4-BE49-F238E27FC236}">
                <a16:creationId xmlns:a16="http://schemas.microsoft.com/office/drawing/2014/main" id="{87053025-4280-254C-AD24-34B7BC2CA4C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EAB480F-AB0A-9E42-B9DC-AF8E74761B71}"/>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51231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E43976-5433-3B4F-B1FB-511DBF6D5DF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1719158-FF75-134F-934F-9915D87E5FC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85BC6AD-4017-C84E-8507-928AD86DCA80}"/>
              </a:ext>
            </a:extLst>
          </p:cNvPr>
          <p:cNvSpPr>
            <a:spLocks noGrp="1"/>
          </p:cNvSpPr>
          <p:nvPr>
            <p:ph type="dt" sz="half" idx="10"/>
          </p:nvPr>
        </p:nvSpPr>
        <p:spPr/>
        <p:txBody>
          <a:bodyPr/>
          <a:lstStyle/>
          <a:p>
            <a:fld id="{A48E6E41-8395-D74D-915C-8F88DBA1A864}" type="datetimeFigureOut">
              <a:rPr lang="nl-NL" smtClean="0"/>
              <a:t>26-01-2023</a:t>
            </a:fld>
            <a:endParaRPr lang="nl-NL"/>
          </a:p>
        </p:txBody>
      </p:sp>
      <p:sp>
        <p:nvSpPr>
          <p:cNvPr id="5" name="Tijdelijke aanduiding voor voettekst 4">
            <a:extLst>
              <a:ext uri="{FF2B5EF4-FFF2-40B4-BE49-F238E27FC236}">
                <a16:creationId xmlns:a16="http://schemas.microsoft.com/office/drawing/2014/main" id="{B7858533-33ED-8541-A40D-2924749F60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CE8E9DE-7F29-6043-BA7D-8335594B830D}"/>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401702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086929-E2E6-EC42-B88E-D86896D645C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432B82D-7BE8-4E45-8050-3570AB419F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F0B5680-52BA-8F4B-9B2B-1AC43E39FBA2}"/>
              </a:ext>
            </a:extLst>
          </p:cNvPr>
          <p:cNvSpPr>
            <a:spLocks noGrp="1"/>
          </p:cNvSpPr>
          <p:nvPr>
            <p:ph type="dt" sz="half" idx="10"/>
          </p:nvPr>
        </p:nvSpPr>
        <p:spPr/>
        <p:txBody>
          <a:bodyPr/>
          <a:lstStyle/>
          <a:p>
            <a:fld id="{A48E6E41-8395-D74D-915C-8F88DBA1A864}" type="datetimeFigureOut">
              <a:rPr lang="nl-NL" smtClean="0"/>
              <a:t>26-01-2023</a:t>
            </a:fld>
            <a:endParaRPr lang="nl-NL"/>
          </a:p>
        </p:txBody>
      </p:sp>
      <p:sp>
        <p:nvSpPr>
          <p:cNvPr id="5" name="Tijdelijke aanduiding voor voettekst 4">
            <a:extLst>
              <a:ext uri="{FF2B5EF4-FFF2-40B4-BE49-F238E27FC236}">
                <a16:creationId xmlns:a16="http://schemas.microsoft.com/office/drawing/2014/main" id="{296F7D0B-A4CE-A84F-9CB8-B2D620970F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E1F00CD-C4DA-0B4E-A010-3025A11320C9}"/>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48854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30BE3F-1D1C-254C-B451-8737F763DBD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B99F66D-8D6F-CE4C-8363-0B517D0D08E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11780E3-A134-E54B-BF57-5FED21DFA48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7D59481-CC60-284E-A8A6-D0CA4F0CDB90}"/>
              </a:ext>
            </a:extLst>
          </p:cNvPr>
          <p:cNvSpPr>
            <a:spLocks noGrp="1"/>
          </p:cNvSpPr>
          <p:nvPr>
            <p:ph type="dt" sz="half" idx="10"/>
          </p:nvPr>
        </p:nvSpPr>
        <p:spPr/>
        <p:txBody>
          <a:bodyPr/>
          <a:lstStyle/>
          <a:p>
            <a:fld id="{A48E6E41-8395-D74D-915C-8F88DBA1A864}" type="datetimeFigureOut">
              <a:rPr lang="nl-NL" smtClean="0"/>
              <a:t>26-01-2023</a:t>
            </a:fld>
            <a:endParaRPr lang="nl-NL"/>
          </a:p>
        </p:txBody>
      </p:sp>
      <p:sp>
        <p:nvSpPr>
          <p:cNvPr id="6" name="Tijdelijke aanduiding voor voettekst 5">
            <a:extLst>
              <a:ext uri="{FF2B5EF4-FFF2-40B4-BE49-F238E27FC236}">
                <a16:creationId xmlns:a16="http://schemas.microsoft.com/office/drawing/2014/main" id="{B69F8AB8-D7C7-374F-8AEA-A2FD124EBEC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DA955AC-63E4-424F-B772-5A04F8A49A18}"/>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178584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CA9E4-5FD1-F84C-8436-88A91DD3498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A2FEA46-E00B-2E45-913F-95DD2296F6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67431C7-5D58-CA43-88B1-D6DC358D33C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E16E193-2D15-C048-A733-96CF8A4E8E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92D9735-52E0-0F49-AFF6-FD98C4D40D2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828B5FC-7DBF-9144-9A7A-EBE336CBA3F5}"/>
              </a:ext>
            </a:extLst>
          </p:cNvPr>
          <p:cNvSpPr>
            <a:spLocks noGrp="1"/>
          </p:cNvSpPr>
          <p:nvPr>
            <p:ph type="dt" sz="half" idx="10"/>
          </p:nvPr>
        </p:nvSpPr>
        <p:spPr/>
        <p:txBody>
          <a:bodyPr/>
          <a:lstStyle/>
          <a:p>
            <a:fld id="{A48E6E41-8395-D74D-915C-8F88DBA1A864}" type="datetimeFigureOut">
              <a:rPr lang="nl-NL" smtClean="0"/>
              <a:t>26-01-2023</a:t>
            </a:fld>
            <a:endParaRPr lang="nl-NL"/>
          </a:p>
        </p:txBody>
      </p:sp>
      <p:sp>
        <p:nvSpPr>
          <p:cNvPr id="8" name="Tijdelijke aanduiding voor voettekst 7">
            <a:extLst>
              <a:ext uri="{FF2B5EF4-FFF2-40B4-BE49-F238E27FC236}">
                <a16:creationId xmlns:a16="http://schemas.microsoft.com/office/drawing/2014/main" id="{E124EC8C-50E6-6C40-A8F6-3E5C1F785DB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4482785-0495-224F-89F7-586E70AA579C}"/>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246960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636F70-2F19-1148-8D62-F70474074D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3AF9969-5838-0A4D-8E3A-08B16606AF92}"/>
              </a:ext>
            </a:extLst>
          </p:cNvPr>
          <p:cNvSpPr>
            <a:spLocks noGrp="1"/>
          </p:cNvSpPr>
          <p:nvPr>
            <p:ph type="dt" sz="half" idx="10"/>
          </p:nvPr>
        </p:nvSpPr>
        <p:spPr/>
        <p:txBody>
          <a:bodyPr/>
          <a:lstStyle/>
          <a:p>
            <a:fld id="{A48E6E41-8395-D74D-915C-8F88DBA1A864}" type="datetimeFigureOut">
              <a:rPr lang="nl-NL" smtClean="0"/>
              <a:t>26-01-2023</a:t>
            </a:fld>
            <a:endParaRPr lang="nl-NL"/>
          </a:p>
        </p:txBody>
      </p:sp>
      <p:sp>
        <p:nvSpPr>
          <p:cNvPr id="4" name="Tijdelijke aanduiding voor voettekst 3">
            <a:extLst>
              <a:ext uri="{FF2B5EF4-FFF2-40B4-BE49-F238E27FC236}">
                <a16:creationId xmlns:a16="http://schemas.microsoft.com/office/drawing/2014/main" id="{E3C6846C-01B4-EA48-83C4-F663908D3C5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8B2714C-DA38-4D4F-965B-8323DFB7468E}"/>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3265212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B3FFEE0-83CA-D744-A987-C74E5C5672A1}"/>
              </a:ext>
            </a:extLst>
          </p:cNvPr>
          <p:cNvSpPr>
            <a:spLocks noGrp="1"/>
          </p:cNvSpPr>
          <p:nvPr>
            <p:ph type="dt" sz="half" idx="10"/>
          </p:nvPr>
        </p:nvSpPr>
        <p:spPr/>
        <p:txBody>
          <a:bodyPr/>
          <a:lstStyle/>
          <a:p>
            <a:fld id="{A48E6E41-8395-D74D-915C-8F88DBA1A864}" type="datetimeFigureOut">
              <a:rPr lang="nl-NL" smtClean="0"/>
              <a:t>26-01-2023</a:t>
            </a:fld>
            <a:endParaRPr lang="nl-NL"/>
          </a:p>
        </p:txBody>
      </p:sp>
      <p:sp>
        <p:nvSpPr>
          <p:cNvPr id="3" name="Tijdelijke aanduiding voor voettekst 2">
            <a:extLst>
              <a:ext uri="{FF2B5EF4-FFF2-40B4-BE49-F238E27FC236}">
                <a16:creationId xmlns:a16="http://schemas.microsoft.com/office/drawing/2014/main" id="{FD499230-1878-8540-9B5E-5B2F5AD1A1B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18D8B3D-FD5B-304E-BA0D-6BCBBF56FC2B}"/>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388028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668FC-74CD-D149-9AC7-BB0A83DEB51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CA16984-CD7D-2249-9B69-9C55DCB924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95105E4-6F71-2945-AC56-21B52BA80A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947D84D-0895-5845-A36A-6F42CBB053C9}"/>
              </a:ext>
            </a:extLst>
          </p:cNvPr>
          <p:cNvSpPr>
            <a:spLocks noGrp="1"/>
          </p:cNvSpPr>
          <p:nvPr>
            <p:ph type="dt" sz="half" idx="10"/>
          </p:nvPr>
        </p:nvSpPr>
        <p:spPr/>
        <p:txBody>
          <a:bodyPr/>
          <a:lstStyle/>
          <a:p>
            <a:fld id="{A48E6E41-8395-D74D-915C-8F88DBA1A864}" type="datetimeFigureOut">
              <a:rPr lang="nl-NL" smtClean="0"/>
              <a:t>26-01-2023</a:t>
            </a:fld>
            <a:endParaRPr lang="nl-NL"/>
          </a:p>
        </p:txBody>
      </p:sp>
      <p:sp>
        <p:nvSpPr>
          <p:cNvPr id="6" name="Tijdelijke aanduiding voor voettekst 5">
            <a:extLst>
              <a:ext uri="{FF2B5EF4-FFF2-40B4-BE49-F238E27FC236}">
                <a16:creationId xmlns:a16="http://schemas.microsoft.com/office/drawing/2014/main" id="{E379457D-77D3-A34B-9228-612B3D79CFC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A14698B-76F1-D649-AC92-7EC8060F5492}"/>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789081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E1E20-D969-474F-8B8B-43F38A30F9F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AD8010A-7AD4-0241-B8CF-71973632B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380BB99-3B38-944F-8B1D-74DA3CA62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C4A56EA-045F-194B-BDAB-2101FF1362B6}"/>
              </a:ext>
            </a:extLst>
          </p:cNvPr>
          <p:cNvSpPr>
            <a:spLocks noGrp="1"/>
          </p:cNvSpPr>
          <p:nvPr>
            <p:ph type="dt" sz="half" idx="10"/>
          </p:nvPr>
        </p:nvSpPr>
        <p:spPr/>
        <p:txBody>
          <a:bodyPr/>
          <a:lstStyle/>
          <a:p>
            <a:fld id="{A48E6E41-8395-D74D-915C-8F88DBA1A864}" type="datetimeFigureOut">
              <a:rPr lang="nl-NL" smtClean="0"/>
              <a:t>26-01-2023</a:t>
            </a:fld>
            <a:endParaRPr lang="nl-NL"/>
          </a:p>
        </p:txBody>
      </p:sp>
      <p:sp>
        <p:nvSpPr>
          <p:cNvPr id="6" name="Tijdelijke aanduiding voor voettekst 5">
            <a:extLst>
              <a:ext uri="{FF2B5EF4-FFF2-40B4-BE49-F238E27FC236}">
                <a16:creationId xmlns:a16="http://schemas.microsoft.com/office/drawing/2014/main" id="{9ADA218A-08A2-AB43-B39A-F342E734353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0E00509-B42F-1D47-94FC-4205E36C87AE}"/>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241641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5E0BAC2-77BD-3E4D-9530-A628669DD2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662FD04-9C75-1643-85B7-838E54FB59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10F3F6D-C7DA-CD4C-A807-4E313CED9D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E6E41-8395-D74D-915C-8F88DBA1A864}" type="datetimeFigureOut">
              <a:rPr lang="nl-NL" smtClean="0"/>
              <a:t>26-01-2023</a:t>
            </a:fld>
            <a:endParaRPr lang="nl-NL"/>
          </a:p>
        </p:txBody>
      </p:sp>
      <p:sp>
        <p:nvSpPr>
          <p:cNvPr id="5" name="Tijdelijke aanduiding voor voettekst 4">
            <a:extLst>
              <a:ext uri="{FF2B5EF4-FFF2-40B4-BE49-F238E27FC236}">
                <a16:creationId xmlns:a16="http://schemas.microsoft.com/office/drawing/2014/main" id="{17CC4B46-E068-DE4C-9C23-431D6B6A41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21AE251-E9DE-004F-BBCF-529338D1D2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885A7-1A46-F248-9F1A-BD3488C03353}" type="slidenum">
              <a:rPr lang="nl-NL" smtClean="0"/>
              <a:t>‹nr.›</a:t>
            </a:fld>
            <a:endParaRPr lang="nl-NL"/>
          </a:p>
        </p:txBody>
      </p:sp>
    </p:spTree>
    <p:extLst>
      <p:ext uri="{BB962C8B-B14F-4D97-AF65-F5344CB8AC3E}">
        <p14:creationId xmlns:p14="http://schemas.microsoft.com/office/powerpoint/2010/main" val="572978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PIiv_AELLew?list=PL57rlzPmUY0czPRDUw4gPxfr8aw4C9FB0"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muziekweb.nl/Link/LBX0244/Digiffects-Cross-section-x-1?TrackID=LBX0244-0061" TargetMode="External"/><Relationship Id="rId4" Type="http://schemas.openxmlformats.org/officeDocument/2006/relationships/image" Target="../media/image15.tif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cBdEEzZvOY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runnersworld.com/nl/gezondheid/a29219025/types-eters-afvallen-overgewicht/"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voedingscentrum.nl/nl/nieuws/voedingscentrum-onderzoek-eet-nederland-met-aandacht.aspx"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s://youtu.be/06i1gh90-9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rouw.nl/cultuur-media/hoe-we-proeven-het-brein-twist-voortdurend-met-de-zintuigen-over-smaak~b256385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1E7CE0AD-9FC8-584B-8A81-44409D39AFE6}"/>
              </a:ext>
            </a:extLst>
          </p:cNvPr>
          <p:cNvSpPr>
            <a:spLocks noGrp="1"/>
          </p:cNvSpPr>
          <p:nvPr>
            <p:ph type="title"/>
          </p:nvPr>
        </p:nvSpPr>
        <p:spPr>
          <a:xfrm>
            <a:off x="742950" y="742950"/>
            <a:ext cx="3714750" cy="5187949"/>
          </a:xfrm>
        </p:spPr>
        <p:txBody>
          <a:bodyPr vert="horz" lIns="91440" tIns="45720" rIns="91440" bIns="45720" rtlCol="0" anchor="ctr">
            <a:normAutofit fontScale="90000"/>
          </a:bodyPr>
          <a:lstStyle/>
          <a:p>
            <a:pPr algn="ctr"/>
            <a:r>
              <a:rPr lang="en-US" b="1" kern="1200" dirty="0">
                <a:solidFill>
                  <a:srgbClr val="FFFFFF"/>
                </a:solidFill>
                <a:latin typeface="+mj-lt"/>
                <a:ea typeface="+mj-ea"/>
                <a:cs typeface="+mj-cs"/>
              </a:rPr>
              <a:t>Hoe we </a:t>
            </a:r>
            <a:r>
              <a:rPr lang="en-US" b="1" kern="1200" dirty="0" err="1">
                <a:solidFill>
                  <a:srgbClr val="FFFFFF"/>
                </a:solidFill>
                <a:latin typeface="+mj-lt"/>
                <a:ea typeface="+mj-ea"/>
                <a:cs typeface="+mj-cs"/>
              </a:rPr>
              <a:t>proeven</a:t>
            </a:r>
            <a:r>
              <a:rPr lang="en-US" b="1" kern="1200" dirty="0">
                <a:solidFill>
                  <a:srgbClr val="FFFFFF"/>
                </a:solidFill>
                <a:latin typeface="+mj-lt"/>
                <a:ea typeface="+mj-ea"/>
                <a:cs typeface="+mj-cs"/>
              </a:rPr>
              <a:t>: Het </a:t>
            </a:r>
            <a:r>
              <a:rPr lang="en-US" b="1" kern="1200" dirty="0" err="1">
                <a:solidFill>
                  <a:srgbClr val="FFFFFF"/>
                </a:solidFill>
                <a:latin typeface="+mj-lt"/>
                <a:ea typeface="+mj-ea"/>
                <a:cs typeface="+mj-cs"/>
              </a:rPr>
              <a:t>brein</a:t>
            </a:r>
            <a:r>
              <a:rPr lang="en-US" b="1" kern="1200" dirty="0">
                <a:solidFill>
                  <a:srgbClr val="FFFFFF"/>
                </a:solidFill>
                <a:latin typeface="+mj-lt"/>
                <a:ea typeface="+mj-ea"/>
                <a:cs typeface="+mj-cs"/>
              </a:rPr>
              <a:t> twist </a:t>
            </a:r>
            <a:r>
              <a:rPr lang="en-US" b="1" kern="1200" dirty="0" err="1">
                <a:solidFill>
                  <a:srgbClr val="FFFFFF"/>
                </a:solidFill>
                <a:latin typeface="+mj-lt"/>
                <a:ea typeface="+mj-ea"/>
                <a:cs typeface="+mj-cs"/>
              </a:rPr>
              <a:t>voortdurend</a:t>
            </a:r>
            <a:r>
              <a:rPr lang="en-US" b="1" kern="1200" dirty="0">
                <a:solidFill>
                  <a:srgbClr val="FFFFFF"/>
                </a:solidFill>
                <a:latin typeface="+mj-lt"/>
                <a:ea typeface="+mj-ea"/>
                <a:cs typeface="+mj-cs"/>
              </a:rPr>
              <a:t> met de </a:t>
            </a:r>
            <a:r>
              <a:rPr lang="en-US" b="1" kern="1200" dirty="0" err="1">
                <a:solidFill>
                  <a:srgbClr val="FFFFFF"/>
                </a:solidFill>
                <a:latin typeface="+mj-lt"/>
                <a:ea typeface="+mj-ea"/>
                <a:cs typeface="+mj-cs"/>
              </a:rPr>
              <a:t>zintuigen</a:t>
            </a:r>
            <a:r>
              <a:rPr lang="en-US" b="1" kern="1200" dirty="0">
                <a:solidFill>
                  <a:srgbClr val="FFFFFF"/>
                </a:solidFill>
                <a:latin typeface="+mj-lt"/>
                <a:ea typeface="+mj-ea"/>
                <a:cs typeface="+mj-cs"/>
              </a:rPr>
              <a:t> over </a:t>
            </a:r>
            <a:r>
              <a:rPr lang="en-US" b="1" kern="1200" dirty="0" err="1">
                <a:solidFill>
                  <a:srgbClr val="FFFFFF"/>
                </a:solidFill>
                <a:latin typeface="+mj-lt"/>
                <a:ea typeface="+mj-ea"/>
                <a:cs typeface="+mj-cs"/>
              </a:rPr>
              <a:t>smaak</a:t>
            </a:r>
            <a:br>
              <a:rPr lang="en-US" b="1" kern="1200" dirty="0">
                <a:solidFill>
                  <a:srgbClr val="FFFFFF"/>
                </a:solidFill>
                <a:latin typeface="+mj-lt"/>
                <a:ea typeface="+mj-ea"/>
                <a:cs typeface="+mj-cs"/>
              </a:rPr>
            </a:br>
            <a:r>
              <a:rPr lang="en-US" sz="2400" b="1" kern="1200" dirty="0" err="1">
                <a:solidFill>
                  <a:srgbClr val="FFFFFF"/>
                </a:solidFill>
                <a:latin typeface="+mj-lt"/>
                <a:ea typeface="+mj-ea"/>
                <a:cs typeface="+mj-cs"/>
              </a:rPr>
              <a:t>Leerjaar</a:t>
            </a:r>
            <a:r>
              <a:rPr lang="en-US" sz="2400" b="1" kern="1200" dirty="0">
                <a:solidFill>
                  <a:srgbClr val="FFFFFF"/>
                </a:solidFill>
                <a:latin typeface="+mj-lt"/>
                <a:ea typeface="+mj-ea"/>
                <a:cs typeface="+mj-cs"/>
              </a:rPr>
              <a:t>  1, </a:t>
            </a:r>
            <a:r>
              <a:rPr lang="en-US" sz="2400" b="1" kern="1200" dirty="0" err="1">
                <a:solidFill>
                  <a:srgbClr val="FFFFFF"/>
                </a:solidFill>
                <a:latin typeface="+mj-lt"/>
                <a:ea typeface="+mj-ea"/>
                <a:cs typeface="+mj-cs"/>
              </a:rPr>
              <a:t>periode</a:t>
            </a:r>
            <a:r>
              <a:rPr lang="en-US" sz="2400" b="1" kern="1200" dirty="0">
                <a:solidFill>
                  <a:srgbClr val="FFFFFF"/>
                </a:solidFill>
                <a:latin typeface="+mj-lt"/>
                <a:ea typeface="+mj-ea"/>
                <a:cs typeface="+mj-cs"/>
              </a:rPr>
              <a:t> 2, </a:t>
            </a:r>
            <a:r>
              <a:rPr lang="en-US" sz="2400" b="1" kern="1200">
                <a:solidFill>
                  <a:srgbClr val="FFFFFF"/>
                </a:solidFill>
                <a:latin typeface="+mj-lt"/>
                <a:ea typeface="+mj-ea"/>
                <a:cs typeface="+mj-cs"/>
              </a:rPr>
              <a:t>week  7</a:t>
            </a: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pic>
        <p:nvPicPr>
          <p:cNvPr id="3" name="Tijdelijke aanduiding voor inhoud 2" descr="Afbeelding met tekening&#10;&#10;Automatisch gegenereerde beschrijving">
            <a:extLst>
              <a:ext uri="{FF2B5EF4-FFF2-40B4-BE49-F238E27FC236}">
                <a16:creationId xmlns:a16="http://schemas.microsoft.com/office/drawing/2014/main" id="{CB3A14E2-0094-E947-B5B5-AFAC296814EF}"/>
              </a:ext>
            </a:extLst>
          </p:cNvPr>
          <p:cNvPicPr>
            <a:picLocks noGrp="1" noChangeAspect="1"/>
          </p:cNvPicPr>
          <p:nvPr>
            <p:ph idx="1"/>
          </p:nvPr>
        </p:nvPicPr>
        <p:blipFill>
          <a:blip r:embed="rId2"/>
          <a:stretch>
            <a:fillRect/>
          </a:stretch>
        </p:blipFill>
        <p:spPr>
          <a:xfrm>
            <a:off x="5153822" y="749630"/>
            <a:ext cx="6553545" cy="5366682"/>
          </a:xfrm>
          <a:prstGeom prst="rect">
            <a:avLst/>
          </a:prstGeom>
        </p:spPr>
      </p:pic>
    </p:spTree>
    <p:extLst>
      <p:ext uri="{BB962C8B-B14F-4D97-AF65-F5344CB8AC3E}">
        <p14:creationId xmlns:p14="http://schemas.microsoft.com/office/powerpoint/2010/main" val="1072214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5A8A9A-4761-E640-A46C-891752693698}"/>
              </a:ext>
            </a:extLst>
          </p:cNvPr>
          <p:cNvSpPr>
            <a:spLocks noGrp="1"/>
          </p:cNvSpPr>
          <p:nvPr>
            <p:ph type="title"/>
          </p:nvPr>
        </p:nvSpPr>
        <p:spPr>
          <a:xfrm>
            <a:off x="645859" y="640081"/>
            <a:ext cx="3494341" cy="3793488"/>
          </a:xfrm>
          <a:noFill/>
        </p:spPr>
        <p:txBody>
          <a:bodyPr vert="horz" lIns="91440" tIns="45720" rIns="91440" bIns="45720" rtlCol="0" anchor="b">
            <a:normAutofit/>
          </a:bodyPr>
          <a:lstStyle/>
          <a:p>
            <a:r>
              <a:rPr lang="en-US" sz="4600"/>
              <a:t>Reuk</a:t>
            </a:r>
          </a:p>
        </p:txBody>
      </p:sp>
      <p:sp>
        <p:nvSpPr>
          <p:cNvPr id="19" name="Rectangle 8">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78AAA2F3-03AC-7047-AF00-D5CED9860272}"/>
              </a:ext>
            </a:extLst>
          </p:cNvPr>
          <p:cNvPicPr>
            <a:picLocks noGrp="1" noChangeAspect="1"/>
          </p:cNvPicPr>
          <p:nvPr>
            <p:ph idx="1"/>
          </p:nvPr>
        </p:nvPicPr>
        <p:blipFill rotWithShape="1">
          <a:blip r:embed="rId2"/>
          <a:srcRect l="3219"/>
          <a:stretch/>
        </p:blipFill>
        <p:spPr>
          <a:xfrm>
            <a:off x="5441735" y="804672"/>
            <a:ext cx="5934456" cy="5248656"/>
          </a:xfrm>
          <a:prstGeom prst="rect">
            <a:avLst/>
          </a:prstGeom>
          <a:effectLst/>
        </p:spPr>
      </p:pic>
    </p:spTree>
    <p:extLst>
      <p:ext uri="{BB962C8B-B14F-4D97-AF65-F5344CB8AC3E}">
        <p14:creationId xmlns:p14="http://schemas.microsoft.com/office/powerpoint/2010/main" val="1800136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47A1187-6B3E-8A4A-8E81-2EED9BEEDE21}"/>
              </a:ext>
            </a:extLst>
          </p:cNvPr>
          <p:cNvSpPr>
            <a:spLocks noGrp="1"/>
          </p:cNvSpPr>
          <p:nvPr>
            <p:ph type="title"/>
          </p:nvPr>
        </p:nvSpPr>
        <p:spPr>
          <a:xfrm>
            <a:off x="6392598" y="640263"/>
            <a:ext cx="5221266" cy="1344975"/>
          </a:xfrm>
        </p:spPr>
        <p:txBody>
          <a:bodyPr vert="horz" lIns="91440" tIns="45720" rIns="91440" bIns="45720" rtlCol="0" anchor="ctr">
            <a:normAutofit/>
          </a:bodyPr>
          <a:lstStyle/>
          <a:p>
            <a:pPr algn="ctr"/>
            <a:r>
              <a:rPr lang="en-US" sz="4000" kern="1200">
                <a:solidFill>
                  <a:schemeClr val="tx1"/>
                </a:solidFill>
                <a:latin typeface="+mj-lt"/>
                <a:ea typeface="+mj-ea"/>
                <a:cs typeface="+mj-cs"/>
              </a:rPr>
              <a:t>Proeven met je ogen</a:t>
            </a:r>
          </a:p>
        </p:txBody>
      </p:sp>
      <p:pic>
        <p:nvPicPr>
          <p:cNvPr id="5" name="Tijdelijke aanduiding voor inhoud 4" descr="Afbeelding met tekening&#10;&#10;Automatisch gegenereerde beschrijving">
            <a:extLst>
              <a:ext uri="{FF2B5EF4-FFF2-40B4-BE49-F238E27FC236}">
                <a16:creationId xmlns:a16="http://schemas.microsoft.com/office/drawing/2014/main" id="{C0E1B9E6-EFA0-454B-9BB4-5D3507804BCF}"/>
              </a:ext>
            </a:extLst>
          </p:cNvPr>
          <p:cNvPicPr>
            <a:picLocks noGrp="1" noChangeAspect="1"/>
          </p:cNvPicPr>
          <p:nvPr>
            <p:ph idx="1"/>
          </p:nvPr>
        </p:nvPicPr>
        <p:blipFill>
          <a:blip r:embed="rId2"/>
          <a:stretch>
            <a:fillRect/>
          </a:stretch>
        </p:blipFill>
        <p:spPr>
          <a:xfrm>
            <a:off x="484632" y="844369"/>
            <a:ext cx="5126736" cy="5013812"/>
          </a:xfrm>
          <a:prstGeom prst="rect">
            <a:avLst/>
          </a:prstGeom>
        </p:spPr>
      </p:pic>
      <p:sp>
        <p:nvSpPr>
          <p:cNvPr id="8" name="Rechthoek 7">
            <a:extLst>
              <a:ext uri="{FF2B5EF4-FFF2-40B4-BE49-F238E27FC236}">
                <a16:creationId xmlns:a16="http://schemas.microsoft.com/office/drawing/2014/main" id="{8C02B6E6-5A71-6B4D-B8E1-0789F4CAE0DA}"/>
              </a:ext>
            </a:extLst>
          </p:cNvPr>
          <p:cNvSpPr/>
          <p:nvPr/>
        </p:nvSpPr>
        <p:spPr>
          <a:xfrm>
            <a:off x="6378374" y="1678851"/>
            <a:ext cx="5235490" cy="377301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dirty="0"/>
              <a:t>Ook de </a:t>
            </a:r>
            <a:r>
              <a:rPr lang="en-US" sz="1400" dirty="0" err="1"/>
              <a:t>ogen</a:t>
            </a:r>
            <a:r>
              <a:rPr lang="en-US" sz="1400" dirty="0"/>
              <a:t> </a:t>
            </a:r>
            <a:r>
              <a:rPr lang="en-US" sz="1400" dirty="0" err="1"/>
              <a:t>hebben</a:t>
            </a:r>
            <a:r>
              <a:rPr lang="en-US" sz="1400" dirty="0"/>
              <a:t> </a:t>
            </a:r>
            <a:r>
              <a:rPr lang="en-US" sz="1400" dirty="0" err="1"/>
              <a:t>geen</a:t>
            </a:r>
            <a:r>
              <a:rPr lang="en-US" sz="1400" dirty="0"/>
              <a:t> </a:t>
            </a:r>
            <a:r>
              <a:rPr lang="en-US" sz="1400" dirty="0" err="1"/>
              <a:t>smaakpapillen</a:t>
            </a:r>
            <a:r>
              <a:rPr lang="en-US" sz="1400" dirty="0"/>
              <a:t>, </a:t>
            </a:r>
            <a:r>
              <a:rPr lang="en-US" sz="1400" dirty="0" err="1"/>
              <a:t>toch</a:t>
            </a:r>
            <a:r>
              <a:rPr lang="en-US" sz="1400" dirty="0"/>
              <a:t> </a:t>
            </a:r>
            <a:r>
              <a:rPr lang="en-US" sz="1400" dirty="0" err="1"/>
              <a:t>spelen</a:t>
            </a:r>
            <a:r>
              <a:rPr lang="en-US" sz="1400" dirty="0"/>
              <a:t> ze </a:t>
            </a:r>
            <a:r>
              <a:rPr lang="en-US" sz="1400" dirty="0" err="1"/>
              <a:t>een</a:t>
            </a:r>
            <a:r>
              <a:rPr lang="en-US" sz="1400" dirty="0"/>
              <a:t> </a:t>
            </a:r>
            <a:r>
              <a:rPr lang="en-US" sz="1400" dirty="0" err="1"/>
              <a:t>grote</a:t>
            </a:r>
            <a:r>
              <a:rPr lang="en-US" sz="1400" dirty="0"/>
              <a:t> </a:t>
            </a:r>
            <a:r>
              <a:rPr lang="en-US" sz="1400" dirty="0" err="1"/>
              <a:t>rol</a:t>
            </a:r>
            <a:r>
              <a:rPr lang="en-US" sz="1400" dirty="0"/>
              <a:t> </a:t>
            </a:r>
            <a:r>
              <a:rPr lang="en-US" sz="1400" dirty="0" err="1"/>
              <a:t>bij</a:t>
            </a:r>
            <a:r>
              <a:rPr lang="en-US" sz="1400" dirty="0"/>
              <a:t> </a:t>
            </a:r>
            <a:r>
              <a:rPr lang="en-US" sz="1400" dirty="0" err="1"/>
              <a:t>onze</a:t>
            </a:r>
            <a:r>
              <a:rPr lang="en-US" sz="1400" dirty="0"/>
              <a:t> </a:t>
            </a:r>
            <a:r>
              <a:rPr lang="en-US" sz="1400" dirty="0" err="1"/>
              <a:t>smaak</a:t>
            </a:r>
            <a:r>
              <a:rPr lang="en-US" sz="1400" dirty="0"/>
              <a:t>. Zo </a:t>
            </a:r>
            <a:r>
              <a:rPr lang="en-US" sz="1400" dirty="0" err="1"/>
              <a:t>zijn</a:t>
            </a:r>
            <a:r>
              <a:rPr lang="en-US" sz="1400" dirty="0"/>
              <a:t> </a:t>
            </a:r>
            <a:r>
              <a:rPr lang="en-US" sz="1400" dirty="0" err="1"/>
              <a:t>wij</a:t>
            </a:r>
            <a:r>
              <a:rPr lang="en-US" sz="1400" dirty="0"/>
              <a:t> </a:t>
            </a:r>
            <a:r>
              <a:rPr lang="en-US" sz="1400" dirty="0" err="1"/>
              <a:t>gewend</a:t>
            </a:r>
            <a:r>
              <a:rPr lang="en-US" sz="1400" dirty="0"/>
              <a:t> </a:t>
            </a:r>
            <a:r>
              <a:rPr lang="en-US" sz="1400" dirty="0" err="1"/>
              <a:t>dat</a:t>
            </a:r>
            <a:r>
              <a:rPr lang="en-US" sz="1400" dirty="0"/>
              <a:t> </a:t>
            </a:r>
            <a:r>
              <a:rPr lang="en-US" sz="1400" dirty="0" err="1"/>
              <a:t>bepaalde</a:t>
            </a:r>
            <a:r>
              <a:rPr lang="en-US" sz="1400" dirty="0"/>
              <a:t> </a:t>
            </a:r>
            <a:r>
              <a:rPr lang="en-US" sz="1400" dirty="0" err="1"/>
              <a:t>producten</a:t>
            </a:r>
            <a:r>
              <a:rPr lang="en-US" sz="1400" dirty="0"/>
              <a:t> </a:t>
            </a:r>
            <a:r>
              <a:rPr lang="en-US" sz="1400" dirty="0" err="1"/>
              <a:t>een</a:t>
            </a:r>
            <a:r>
              <a:rPr lang="en-US" sz="1400" dirty="0"/>
              <a:t> </a:t>
            </a:r>
            <a:r>
              <a:rPr lang="en-US" sz="1400" dirty="0" err="1"/>
              <a:t>bepaalde</a:t>
            </a:r>
            <a:r>
              <a:rPr lang="en-US" sz="1400" dirty="0"/>
              <a:t> </a:t>
            </a:r>
            <a:r>
              <a:rPr lang="en-US" sz="1400" dirty="0" err="1"/>
              <a:t>kleur</a:t>
            </a:r>
            <a:r>
              <a:rPr lang="en-US" sz="1400" dirty="0"/>
              <a:t> </a:t>
            </a:r>
            <a:r>
              <a:rPr lang="en-US" sz="1400" dirty="0" err="1"/>
              <a:t>hebben</a:t>
            </a:r>
            <a:r>
              <a:rPr lang="en-US" sz="1400" dirty="0"/>
              <a:t>, </a:t>
            </a:r>
            <a:r>
              <a:rPr lang="en-US" sz="1400" dirty="0" err="1"/>
              <a:t>als</a:t>
            </a:r>
            <a:r>
              <a:rPr lang="en-US" sz="1400" dirty="0"/>
              <a:t> </a:t>
            </a:r>
            <a:r>
              <a:rPr lang="en-US" sz="1400" dirty="0" err="1"/>
              <a:t>deze</a:t>
            </a:r>
            <a:r>
              <a:rPr lang="en-US" sz="1400" dirty="0"/>
              <a:t> met </a:t>
            </a:r>
            <a:r>
              <a:rPr lang="en-US" sz="1400" dirty="0" err="1"/>
              <a:t>kleurstof</a:t>
            </a:r>
            <a:r>
              <a:rPr lang="en-US" sz="1400" dirty="0"/>
              <a:t> </a:t>
            </a:r>
            <a:r>
              <a:rPr lang="en-US" sz="1400" dirty="0" err="1"/>
              <a:t>een</a:t>
            </a:r>
            <a:r>
              <a:rPr lang="en-US" sz="1400" dirty="0"/>
              <a:t> </a:t>
            </a:r>
            <a:r>
              <a:rPr lang="en-US" sz="1400" dirty="0" err="1"/>
              <a:t>andere</a:t>
            </a:r>
            <a:r>
              <a:rPr lang="en-US" sz="1400" dirty="0"/>
              <a:t> </a:t>
            </a:r>
            <a:r>
              <a:rPr lang="en-US" sz="1400" dirty="0" err="1"/>
              <a:t>kleur</a:t>
            </a:r>
            <a:r>
              <a:rPr lang="en-US" sz="1400" dirty="0"/>
              <a:t> </a:t>
            </a:r>
            <a:r>
              <a:rPr lang="en-US" sz="1400" dirty="0" err="1"/>
              <a:t>krijgen</a:t>
            </a:r>
            <a:r>
              <a:rPr lang="en-US" sz="1400" dirty="0"/>
              <a:t> </a:t>
            </a:r>
            <a:r>
              <a:rPr lang="en-US" sz="1400" dirty="0" err="1"/>
              <a:t>durfen</a:t>
            </a:r>
            <a:r>
              <a:rPr lang="en-US" sz="1400" dirty="0"/>
              <a:t> </a:t>
            </a:r>
            <a:r>
              <a:rPr lang="en-US" sz="1400" dirty="0" err="1"/>
              <a:t>mensen</a:t>
            </a:r>
            <a:r>
              <a:rPr lang="en-US" sz="1400" dirty="0"/>
              <a:t> het </a:t>
            </a:r>
            <a:r>
              <a:rPr lang="en-US" sz="1400" dirty="0" err="1"/>
              <a:t>soms</a:t>
            </a:r>
            <a:r>
              <a:rPr lang="en-US" sz="1400" dirty="0"/>
              <a:t> </a:t>
            </a:r>
            <a:r>
              <a:rPr lang="en-US" sz="1400" dirty="0" err="1"/>
              <a:t>niet</a:t>
            </a:r>
            <a:r>
              <a:rPr lang="en-US" sz="1400" dirty="0"/>
              <a:t> </a:t>
            </a:r>
            <a:r>
              <a:rPr lang="en-US" sz="1400" dirty="0" err="1"/>
              <a:t>eens</a:t>
            </a:r>
            <a:r>
              <a:rPr lang="en-US" sz="1400" dirty="0"/>
              <a:t> </a:t>
            </a:r>
            <a:r>
              <a:rPr lang="en-US" sz="1400" dirty="0" err="1"/>
              <a:t>te</a:t>
            </a:r>
            <a:r>
              <a:rPr lang="en-US" sz="1400" dirty="0"/>
              <a:t> </a:t>
            </a:r>
            <a:r>
              <a:rPr lang="en-US" sz="1400" dirty="0" err="1"/>
              <a:t>eten</a:t>
            </a:r>
            <a:r>
              <a:rPr lang="en-US" sz="1400" dirty="0"/>
              <a:t> of de is </a:t>
            </a:r>
            <a:r>
              <a:rPr lang="en-US" sz="1400" dirty="0" err="1"/>
              <a:t>naar</a:t>
            </a:r>
            <a:r>
              <a:rPr lang="en-US" sz="1400" dirty="0"/>
              <a:t> </a:t>
            </a:r>
            <a:r>
              <a:rPr lang="en-US" sz="1400" dirty="0" err="1"/>
              <a:t>hun</a:t>
            </a:r>
            <a:r>
              <a:rPr lang="en-US" sz="1400" dirty="0"/>
              <a:t> </a:t>
            </a:r>
            <a:r>
              <a:rPr lang="en-US" sz="1400" dirty="0" err="1"/>
              <a:t>idee</a:t>
            </a:r>
            <a:r>
              <a:rPr lang="en-US" sz="1400" dirty="0"/>
              <a:t> </a:t>
            </a:r>
            <a:r>
              <a:rPr lang="en-US" sz="1400" dirty="0" err="1"/>
              <a:t>anders</a:t>
            </a:r>
            <a:r>
              <a:rPr lang="en-US" sz="1400" dirty="0"/>
              <a:t> </a:t>
            </a:r>
            <a:r>
              <a:rPr lang="en-US" sz="1400" dirty="0" err="1"/>
              <a:t>puur</a:t>
            </a:r>
            <a:r>
              <a:rPr lang="en-US" sz="1400" dirty="0"/>
              <a:t> </a:t>
            </a:r>
            <a:r>
              <a:rPr lang="en-US" sz="1400" dirty="0" err="1"/>
              <a:t>omdat</a:t>
            </a:r>
            <a:r>
              <a:rPr lang="en-US" sz="1400" dirty="0"/>
              <a:t> het product </a:t>
            </a:r>
            <a:r>
              <a:rPr lang="en-US" sz="1400" dirty="0" err="1"/>
              <a:t>niet</a:t>
            </a:r>
            <a:r>
              <a:rPr lang="en-US" sz="1400" dirty="0"/>
              <a:t> de </a:t>
            </a:r>
            <a:r>
              <a:rPr lang="en-US" sz="1400" dirty="0" err="1"/>
              <a:t>kleur</a:t>
            </a:r>
            <a:r>
              <a:rPr lang="en-US" sz="1400" dirty="0"/>
              <a:t> </a:t>
            </a:r>
            <a:r>
              <a:rPr lang="en-US" sz="1400" dirty="0" err="1"/>
              <a:t>heeft</a:t>
            </a:r>
            <a:r>
              <a:rPr lang="en-US" sz="1400" dirty="0"/>
              <a:t> die ze </a:t>
            </a:r>
            <a:r>
              <a:rPr lang="en-US" sz="1400" dirty="0" err="1"/>
              <a:t>gewend</a:t>
            </a:r>
            <a:r>
              <a:rPr lang="en-US" sz="1400" dirty="0"/>
              <a:t> </a:t>
            </a:r>
            <a:r>
              <a:rPr lang="en-US" sz="1400" dirty="0" err="1"/>
              <a:t>zijn</a:t>
            </a:r>
            <a:r>
              <a:rPr lang="en-US" sz="1400" dirty="0"/>
              <a:t>. </a:t>
            </a:r>
            <a:r>
              <a:rPr lang="en-US" sz="1400" dirty="0" err="1"/>
              <a:t>Wij</a:t>
            </a:r>
            <a:r>
              <a:rPr lang="en-US" sz="1400" dirty="0"/>
              <a:t> </a:t>
            </a:r>
            <a:r>
              <a:rPr lang="en-US" sz="1400" dirty="0" err="1"/>
              <a:t>koppelen</a:t>
            </a:r>
            <a:r>
              <a:rPr lang="en-US" sz="1400" dirty="0"/>
              <a:t> </a:t>
            </a:r>
            <a:r>
              <a:rPr lang="en-US" sz="1400" dirty="0" err="1"/>
              <a:t>ook</a:t>
            </a:r>
            <a:r>
              <a:rPr lang="en-US" sz="1400" dirty="0"/>
              <a:t> </a:t>
            </a:r>
            <a:r>
              <a:rPr lang="en-US" sz="1400" dirty="0" err="1"/>
              <a:t>bepaalde</a:t>
            </a:r>
            <a:r>
              <a:rPr lang="en-US" sz="1400" dirty="0"/>
              <a:t> </a:t>
            </a:r>
            <a:r>
              <a:rPr lang="en-US" sz="1400" dirty="0" err="1"/>
              <a:t>kleuren</a:t>
            </a:r>
            <a:r>
              <a:rPr lang="en-US" sz="1400" dirty="0"/>
              <a:t> </a:t>
            </a:r>
            <a:r>
              <a:rPr lang="en-US" sz="1400" dirty="0" err="1"/>
              <a:t>aan</a:t>
            </a:r>
            <a:r>
              <a:rPr lang="en-US" sz="1400" dirty="0"/>
              <a:t> </a:t>
            </a:r>
            <a:r>
              <a:rPr lang="en-US" sz="1400" dirty="0" err="1"/>
              <a:t>bepaalde</a:t>
            </a:r>
            <a:r>
              <a:rPr lang="en-US" sz="1400" dirty="0"/>
              <a:t> </a:t>
            </a:r>
            <a:r>
              <a:rPr lang="en-US" sz="1400" dirty="0" err="1"/>
              <a:t>smaken</a:t>
            </a:r>
            <a:r>
              <a:rPr lang="en-US" sz="1400" dirty="0"/>
              <a:t> zo </a:t>
            </a:r>
            <a:r>
              <a:rPr lang="en-US" sz="1400" dirty="0" err="1"/>
              <a:t>staat</a:t>
            </a:r>
            <a:r>
              <a:rPr lang="en-US" sz="1400" dirty="0"/>
              <a:t> rood </a:t>
            </a:r>
            <a:r>
              <a:rPr lang="en-US" sz="1400" dirty="0" err="1"/>
              <a:t>bij</a:t>
            </a:r>
            <a:r>
              <a:rPr lang="en-US" sz="1400" dirty="0"/>
              <a:t> fruit </a:t>
            </a:r>
            <a:r>
              <a:rPr lang="en-US" sz="1400" dirty="0" err="1"/>
              <a:t>voor</a:t>
            </a:r>
            <a:r>
              <a:rPr lang="en-US" sz="1400" dirty="0"/>
              <a:t> </a:t>
            </a:r>
            <a:r>
              <a:rPr lang="en-US" sz="1400" dirty="0" err="1"/>
              <a:t>zoet</a:t>
            </a:r>
            <a:r>
              <a:rPr lang="en-US" sz="1400" dirty="0"/>
              <a:t> </a:t>
            </a:r>
            <a:r>
              <a:rPr lang="en-US" sz="1400" dirty="0" err="1"/>
              <a:t>en</a:t>
            </a:r>
            <a:r>
              <a:rPr lang="en-US" sz="1400" dirty="0"/>
              <a:t> </a:t>
            </a:r>
            <a:r>
              <a:rPr lang="en-US" sz="1400" dirty="0" err="1"/>
              <a:t>sappig</a:t>
            </a:r>
            <a:r>
              <a:rPr lang="en-US" sz="1400" dirty="0"/>
              <a:t>.</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err="1"/>
              <a:t>Een</a:t>
            </a:r>
            <a:r>
              <a:rPr lang="en-US" sz="1400" dirty="0"/>
              <a:t> </a:t>
            </a:r>
            <a:r>
              <a:rPr lang="en-US" sz="1400" dirty="0" err="1"/>
              <a:t>ander</a:t>
            </a:r>
            <a:r>
              <a:rPr lang="en-US" sz="1400" dirty="0"/>
              <a:t> </a:t>
            </a:r>
            <a:r>
              <a:rPr lang="en-US" sz="1400" dirty="0" err="1"/>
              <a:t>voorbeeld</a:t>
            </a:r>
            <a:r>
              <a:rPr lang="en-US" sz="1400" dirty="0"/>
              <a:t> </a:t>
            </a:r>
            <a:r>
              <a:rPr lang="en-US" sz="1400" dirty="0" err="1"/>
              <a:t>waar</a:t>
            </a:r>
            <a:r>
              <a:rPr lang="en-US" sz="1400" dirty="0"/>
              <a:t> we </a:t>
            </a:r>
            <a:r>
              <a:rPr lang="en-US" sz="1400" dirty="0" err="1"/>
              <a:t>onze</a:t>
            </a:r>
            <a:r>
              <a:rPr lang="en-US" sz="1400" dirty="0"/>
              <a:t> </a:t>
            </a:r>
            <a:r>
              <a:rPr lang="en-US" sz="1400" dirty="0" err="1"/>
              <a:t>ogen</a:t>
            </a:r>
            <a:r>
              <a:rPr lang="en-US" sz="1400" dirty="0"/>
              <a:t> </a:t>
            </a:r>
            <a:r>
              <a:rPr lang="en-US" sz="1400" dirty="0" err="1"/>
              <a:t>bij</a:t>
            </a:r>
            <a:r>
              <a:rPr lang="en-US" sz="1400" dirty="0"/>
              <a:t> </a:t>
            </a:r>
            <a:r>
              <a:rPr lang="en-US" sz="1400" dirty="0" err="1"/>
              <a:t>gebruiken</a:t>
            </a:r>
            <a:r>
              <a:rPr lang="en-US" sz="1400" dirty="0"/>
              <a:t> is het </a:t>
            </a:r>
            <a:r>
              <a:rPr lang="en-US" sz="1400" dirty="0" err="1"/>
              <a:t>eten</a:t>
            </a:r>
            <a:r>
              <a:rPr lang="en-US" sz="1400" dirty="0"/>
              <a:t> van </a:t>
            </a:r>
            <a:r>
              <a:rPr lang="en-US" sz="1400" dirty="0" err="1"/>
              <a:t>dieren</a:t>
            </a:r>
            <a:r>
              <a:rPr lang="en-US" sz="1400" dirty="0"/>
              <a:t> die </a:t>
            </a:r>
            <a:r>
              <a:rPr lang="en-US" sz="1400" dirty="0" err="1"/>
              <a:t>er</a:t>
            </a:r>
            <a:r>
              <a:rPr lang="en-US" sz="1400" dirty="0"/>
              <a:t> </a:t>
            </a:r>
            <a:r>
              <a:rPr lang="en-US" sz="1400" dirty="0" err="1"/>
              <a:t>nog</a:t>
            </a:r>
            <a:r>
              <a:rPr lang="en-US" sz="1400" dirty="0"/>
              <a:t> </a:t>
            </a:r>
            <a:r>
              <a:rPr lang="en-US" sz="1400" dirty="0" err="1"/>
              <a:t>hetzelfde</a:t>
            </a:r>
            <a:r>
              <a:rPr lang="en-US" sz="1400" dirty="0"/>
              <a:t> </a:t>
            </a:r>
            <a:r>
              <a:rPr lang="en-US" sz="1400" dirty="0" err="1"/>
              <a:t>uit</a:t>
            </a:r>
            <a:r>
              <a:rPr lang="en-US" sz="1400" dirty="0"/>
              <a:t> </a:t>
            </a:r>
            <a:r>
              <a:rPr lang="en-US" sz="1400" dirty="0" err="1"/>
              <a:t>zien</a:t>
            </a:r>
            <a:r>
              <a:rPr lang="en-US" sz="1400" dirty="0"/>
              <a:t>. </a:t>
            </a:r>
            <a:r>
              <a:rPr lang="en-US" sz="1400" dirty="0" err="1"/>
              <a:t>Veel</a:t>
            </a:r>
            <a:r>
              <a:rPr lang="en-US" sz="1400" dirty="0"/>
              <a:t> </a:t>
            </a:r>
            <a:r>
              <a:rPr lang="en-US" sz="1400" dirty="0" err="1"/>
              <a:t>kinderen</a:t>
            </a:r>
            <a:r>
              <a:rPr lang="en-US" sz="1400" dirty="0"/>
              <a:t> </a:t>
            </a:r>
            <a:r>
              <a:rPr lang="en-US" sz="1400" dirty="0" err="1"/>
              <a:t>houden</a:t>
            </a:r>
            <a:r>
              <a:rPr lang="en-US" sz="1400" dirty="0"/>
              <a:t> </a:t>
            </a:r>
            <a:r>
              <a:rPr lang="en-US" sz="1400" dirty="0" err="1"/>
              <a:t>niet</a:t>
            </a:r>
            <a:r>
              <a:rPr lang="en-US" sz="1400" dirty="0"/>
              <a:t> van vis </a:t>
            </a:r>
            <a:r>
              <a:rPr lang="en-US" sz="1400" dirty="0" err="1"/>
              <a:t>puur</a:t>
            </a:r>
            <a:r>
              <a:rPr lang="en-US" sz="1400" dirty="0"/>
              <a:t> </a:t>
            </a:r>
            <a:r>
              <a:rPr lang="en-US" sz="1400" dirty="0" err="1"/>
              <a:t>omdat</a:t>
            </a:r>
            <a:r>
              <a:rPr lang="en-US" sz="1400" dirty="0"/>
              <a:t> het </a:t>
            </a:r>
            <a:r>
              <a:rPr lang="en-US" sz="1400" dirty="0" err="1"/>
              <a:t>er</a:t>
            </a:r>
            <a:r>
              <a:rPr lang="en-US" sz="1400" dirty="0"/>
              <a:t> </a:t>
            </a:r>
            <a:r>
              <a:rPr lang="en-US" sz="1400" dirty="0" err="1"/>
              <a:t>uit</a:t>
            </a:r>
            <a:r>
              <a:rPr lang="en-US" sz="1400" dirty="0"/>
              <a:t> </a:t>
            </a:r>
            <a:r>
              <a:rPr lang="en-US" sz="1400" dirty="0" err="1"/>
              <a:t>ziet</a:t>
            </a:r>
            <a:r>
              <a:rPr lang="en-US" sz="1400" dirty="0"/>
              <a:t> </a:t>
            </a:r>
            <a:r>
              <a:rPr lang="en-US" sz="1400" dirty="0" err="1"/>
              <a:t>als</a:t>
            </a:r>
            <a:r>
              <a:rPr lang="en-US" sz="1400" dirty="0"/>
              <a:t> </a:t>
            </a:r>
            <a:r>
              <a:rPr lang="en-US" sz="1400" dirty="0" err="1"/>
              <a:t>een</a:t>
            </a:r>
            <a:r>
              <a:rPr lang="en-US" sz="1400" dirty="0"/>
              <a:t> vis, </a:t>
            </a:r>
            <a:r>
              <a:rPr lang="en-US" sz="1400" dirty="0" err="1"/>
              <a:t>daarom</a:t>
            </a:r>
            <a:r>
              <a:rPr lang="en-US" sz="1400" dirty="0"/>
              <a:t> is </a:t>
            </a:r>
            <a:r>
              <a:rPr lang="en-US" sz="1400" dirty="0" err="1"/>
              <a:t>ook</a:t>
            </a:r>
            <a:r>
              <a:rPr lang="en-US" sz="1400" dirty="0"/>
              <a:t> de </a:t>
            </a:r>
            <a:r>
              <a:rPr lang="en-US" sz="1400" dirty="0" err="1"/>
              <a:t>visstick</a:t>
            </a:r>
            <a:r>
              <a:rPr lang="en-US" sz="1400" dirty="0"/>
              <a:t> </a:t>
            </a:r>
            <a:r>
              <a:rPr lang="en-US" sz="1400" dirty="0" err="1"/>
              <a:t>uitgevonden</a:t>
            </a:r>
            <a:r>
              <a:rPr lang="en-US" sz="1400" dirty="0"/>
              <a:t>, de vis </a:t>
            </a:r>
            <a:r>
              <a:rPr lang="en-US" sz="1400" dirty="0" err="1"/>
              <a:t>lijkt</a:t>
            </a:r>
            <a:r>
              <a:rPr lang="en-US" sz="1400" dirty="0"/>
              <a:t> in </a:t>
            </a:r>
            <a:r>
              <a:rPr lang="en-US" sz="1400" dirty="0" err="1"/>
              <a:t>geen</a:t>
            </a:r>
            <a:r>
              <a:rPr lang="en-US" sz="1400" dirty="0"/>
              <a:t> </a:t>
            </a:r>
            <a:r>
              <a:rPr lang="en-US" sz="1400" dirty="0" err="1"/>
              <a:t>enkel</a:t>
            </a:r>
            <a:r>
              <a:rPr lang="en-US" sz="1400" dirty="0"/>
              <a:t> </a:t>
            </a:r>
            <a:r>
              <a:rPr lang="en-US" sz="1400" dirty="0" err="1"/>
              <a:t>opzicht</a:t>
            </a:r>
            <a:r>
              <a:rPr lang="en-US" sz="1400" dirty="0"/>
              <a:t> </a:t>
            </a:r>
            <a:r>
              <a:rPr lang="en-US" sz="1400" dirty="0" err="1"/>
              <a:t>meer</a:t>
            </a:r>
            <a:r>
              <a:rPr lang="en-US" sz="1400" dirty="0"/>
              <a:t> op </a:t>
            </a:r>
            <a:r>
              <a:rPr lang="en-US" sz="1400" dirty="0" err="1"/>
              <a:t>een</a:t>
            </a:r>
            <a:r>
              <a:rPr lang="en-US" sz="1400" dirty="0"/>
              <a:t> vis </a:t>
            </a:r>
            <a:r>
              <a:rPr lang="en-US" sz="1400" dirty="0" err="1"/>
              <a:t>en</a:t>
            </a:r>
            <a:r>
              <a:rPr lang="en-US" sz="1400" dirty="0"/>
              <a:t> is over het </a:t>
            </a:r>
            <a:r>
              <a:rPr lang="en-US" sz="1400" dirty="0" err="1"/>
              <a:t>algemeen</a:t>
            </a:r>
            <a:r>
              <a:rPr lang="en-US" sz="1400" dirty="0"/>
              <a:t> </a:t>
            </a:r>
            <a:r>
              <a:rPr lang="en-US" sz="1400" dirty="0" err="1"/>
              <a:t>geliefd</a:t>
            </a:r>
            <a:r>
              <a:rPr lang="en-US" sz="1400" dirty="0"/>
              <a:t> </a:t>
            </a:r>
            <a:r>
              <a:rPr lang="en-US" sz="1400" dirty="0" err="1"/>
              <a:t>bij</a:t>
            </a:r>
            <a:r>
              <a:rPr lang="en-US" sz="1400" dirty="0"/>
              <a:t> </a:t>
            </a:r>
            <a:r>
              <a:rPr lang="en-US" sz="1400" dirty="0" err="1"/>
              <a:t>kinderen</a:t>
            </a:r>
            <a:r>
              <a:rPr lang="en-US" sz="1400" dirty="0"/>
              <a:t>.</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We </a:t>
            </a:r>
            <a:r>
              <a:rPr lang="en-US" sz="1400" dirty="0" err="1"/>
              <a:t>herkennen</a:t>
            </a:r>
            <a:r>
              <a:rPr lang="en-US" sz="1400" dirty="0"/>
              <a:t> </a:t>
            </a:r>
            <a:r>
              <a:rPr lang="en-US" sz="1400" dirty="0" err="1"/>
              <a:t>ook</a:t>
            </a:r>
            <a:r>
              <a:rPr lang="en-US" sz="1400" dirty="0"/>
              <a:t> met </a:t>
            </a:r>
            <a:r>
              <a:rPr lang="en-US" sz="1400" dirty="0" err="1"/>
              <a:t>onze</a:t>
            </a:r>
            <a:r>
              <a:rPr lang="en-US" sz="1400" dirty="0"/>
              <a:t> </a:t>
            </a:r>
            <a:r>
              <a:rPr lang="en-US" sz="1400" dirty="0" err="1"/>
              <a:t>ogen</a:t>
            </a:r>
            <a:r>
              <a:rPr lang="en-US" sz="1400" dirty="0"/>
              <a:t> </a:t>
            </a:r>
            <a:r>
              <a:rPr lang="en-US" sz="1400" dirty="0" err="1"/>
              <a:t>zichtbare</a:t>
            </a:r>
            <a:r>
              <a:rPr lang="en-US" sz="1400" dirty="0"/>
              <a:t> </a:t>
            </a:r>
            <a:r>
              <a:rPr lang="en-US" sz="1400" dirty="0" err="1"/>
              <a:t>schimmel</a:t>
            </a:r>
            <a:r>
              <a:rPr lang="en-US" sz="1400" dirty="0"/>
              <a:t> </a:t>
            </a:r>
            <a:r>
              <a:rPr lang="en-US" sz="1400" dirty="0" err="1"/>
              <a:t>en</a:t>
            </a:r>
            <a:r>
              <a:rPr lang="en-US" sz="1400" dirty="0"/>
              <a:t> </a:t>
            </a:r>
            <a:r>
              <a:rPr lang="en-US" sz="1400" dirty="0" err="1"/>
              <a:t>bruine</a:t>
            </a:r>
            <a:r>
              <a:rPr lang="en-US" sz="1400" dirty="0"/>
              <a:t> </a:t>
            </a:r>
            <a:r>
              <a:rPr lang="en-US" sz="1400" dirty="0" err="1"/>
              <a:t>plekken</a:t>
            </a:r>
            <a:r>
              <a:rPr lang="en-US" sz="1400" dirty="0"/>
              <a:t>, zo </a:t>
            </a:r>
            <a:r>
              <a:rPr lang="en-US" sz="1400" dirty="0" err="1"/>
              <a:t>behoeden</a:t>
            </a:r>
            <a:r>
              <a:rPr lang="en-US" sz="1400" dirty="0"/>
              <a:t> </a:t>
            </a:r>
            <a:r>
              <a:rPr lang="en-US" sz="1400" dirty="0" err="1"/>
              <a:t>ook</a:t>
            </a:r>
            <a:r>
              <a:rPr lang="en-US" sz="1400" dirty="0"/>
              <a:t> </a:t>
            </a:r>
            <a:r>
              <a:rPr lang="en-US" sz="1400" dirty="0" err="1"/>
              <a:t>onze</a:t>
            </a:r>
            <a:r>
              <a:rPr lang="en-US" sz="1400" dirty="0"/>
              <a:t> </a:t>
            </a:r>
            <a:r>
              <a:rPr lang="en-US" sz="1400" dirty="0" err="1"/>
              <a:t>ogen</a:t>
            </a:r>
            <a:r>
              <a:rPr lang="en-US" sz="1400" dirty="0"/>
              <a:t> </a:t>
            </a:r>
            <a:r>
              <a:rPr lang="en-US" sz="1400" dirty="0" err="1"/>
              <a:t>ons</a:t>
            </a:r>
            <a:r>
              <a:rPr lang="en-US" sz="1400" dirty="0"/>
              <a:t> </a:t>
            </a:r>
            <a:r>
              <a:rPr lang="en-US" sz="1400" dirty="0" err="1"/>
              <a:t>voor</a:t>
            </a:r>
            <a:r>
              <a:rPr lang="en-US" sz="1400" dirty="0"/>
              <a:t> </a:t>
            </a:r>
            <a:r>
              <a:rPr lang="en-US" sz="1400" dirty="0" err="1"/>
              <a:t>producten</a:t>
            </a:r>
            <a:r>
              <a:rPr lang="en-US" sz="1400" dirty="0"/>
              <a:t> die </a:t>
            </a:r>
            <a:r>
              <a:rPr lang="en-US" sz="1400" dirty="0" err="1"/>
              <a:t>niet</a:t>
            </a:r>
            <a:r>
              <a:rPr lang="en-US" sz="1400" dirty="0"/>
              <a:t> </a:t>
            </a:r>
            <a:r>
              <a:rPr lang="en-US" sz="1400" dirty="0" err="1"/>
              <a:t>meer</a:t>
            </a:r>
            <a:r>
              <a:rPr lang="en-US" sz="1400" dirty="0"/>
              <a:t> </a:t>
            </a:r>
            <a:r>
              <a:rPr lang="en-US" sz="1400" dirty="0" err="1"/>
              <a:t>goed</a:t>
            </a:r>
            <a:r>
              <a:rPr lang="en-US" sz="1400" dirty="0"/>
              <a:t> </a:t>
            </a:r>
            <a:r>
              <a:rPr lang="en-US" sz="1400" dirty="0" err="1"/>
              <a:t>zijn</a:t>
            </a:r>
            <a:r>
              <a:rPr lang="en-US" sz="1400" dirty="0"/>
              <a:t>.</a:t>
            </a:r>
          </a:p>
        </p:txBody>
      </p:sp>
    </p:spTree>
    <p:extLst>
      <p:ext uri="{BB962C8B-B14F-4D97-AF65-F5344CB8AC3E}">
        <p14:creationId xmlns:p14="http://schemas.microsoft.com/office/powerpoint/2010/main" val="801127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5">
            <a:extLst>
              <a:ext uri="{FF2B5EF4-FFF2-40B4-BE49-F238E27FC236}">
                <a16:creationId xmlns:a16="http://schemas.microsoft.com/office/drawing/2014/main" id="{EFEC8F64-CB8C-0040-A201-E20465148800}"/>
              </a:ext>
            </a:extLst>
          </p:cNvPr>
          <p:cNvPicPr>
            <a:picLocks noChangeAspect="1"/>
          </p:cNvPicPr>
          <p:nvPr/>
        </p:nvPicPr>
        <p:blipFill rotWithShape="1">
          <a:blip r:embed="rId3"/>
          <a:srcRect l="7835" r="7880" b="-3"/>
          <a:stretch/>
        </p:blipFill>
        <p:spPr>
          <a:xfrm>
            <a:off x="943109" y="643466"/>
            <a:ext cx="4695431" cy="5571066"/>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Tijdelijke aanduiding voor inhoud 3">
            <a:extLst>
              <a:ext uri="{FF2B5EF4-FFF2-40B4-BE49-F238E27FC236}">
                <a16:creationId xmlns:a16="http://schemas.microsoft.com/office/drawing/2014/main" id="{B2CCA394-48EC-2248-88DF-0E2F89CB6451}"/>
              </a:ext>
            </a:extLst>
          </p:cNvPr>
          <p:cNvPicPr>
            <a:picLocks noGrp="1" noChangeAspect="1"/>
          </p:cNvPicPr>
          <p:nvPr>
            <p:ph idx="1"/>
          </p:nvPr>
        </p:nvPicPr>
        <p:blipFill rotWithShape="1">
          <a:blip r:embed="rId4"/>
          <a:srcRect l="6040" r="6119"/>
          <a:stretch/>
        </p:blipFill>
        <p:spPr>
          <a:xfrm>
            <a:off x="6454335" y="643467"/>
            <a:ext cx="4893679" cy="5571066"/>
          </a:xfrm>
          <a:prstGeom prst="rect">
            <a:avLst/>
          </a:prstGeom>
        </p:spPr>
      </p:pic>
    </p:spTree>
    <p:extLst>
      <p:ext uri="{BB962C8B-B14F-4D97-AF65-F5344CB8AC3E}">
        <p14:creationId xmlns:p14="http://schemas.microsoft.com/office/powerpoint/2010/main" val="374871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67DEB-F44D-1947-925C-07B7B9B2407D}"/>
              </a:ext>
            </a:extLst>
          </p:cNvPr>
          <p:cNvSpPr>
            <a:spLocks noGrp="1"/>
          </p:cNvSpPr>
          <p:nvPr>
            <p:ph type="title"/>
          </p:nvPr>
        </p:nvSpPr>
        <p:spPr>
          <a:xfrm>
            <a:off x="4965430" y="629266"/>
            <a:ext cx="6586491" cy="1676603"/>
          </a:xfrm>
        </p:spPr>
        <p:txBody>
          <a:bodyPr>
            <a:normAutofit/>
          </a:bodyPr>
          <a:lstStyle/>
          <a:p>
            <a:r>
              <a:rPr lang="nl-NL" dirty="0"/>
              <a:t>Oren</a:t>
            </a:r>
          </a:p>
        </p:txBody>
      </p:sp>
      <p:pic>
        <p:nvPicPr>
          <p:cNvPr id="5" name="Afbeelding 4">
            <a:extLst>
              <a:ext uri="{FF2B5EF4-FFF2-40B4-BE49-F238E27FC236}">
                <a16:creationId xmlns:a16="http://schemas.microsoft.com/office/drawing/2014/main" id="{F2C1B3D3-C6E1-6346-93F8-3EB562B92849}"/>
              </a:ext>
            </a:extLst>
          </p:cNvPr>
          <p:cNvPicPr>
            <a:picLocks noChangeAspect="1"/>
          </p:cNvPicPr>
          <p:nvPr/>
        </p:nvPicPr>
        <p:blipFill rotWithShape="1">
          <a:blip r:embed="rId2"/>
          <a:srcRect l="20038" r="28589" b="-2"/>
          <a:stretch/>
        </p:blipFill>
        <p:spPr>
          <a:xfrm>
            <a:off x="20" y="10"/>
            <a:ext cx="4635571" cy="6857990"/>
          </a:xfrm>
          <a:prstGeom prst="rect">
            <a:avLst/>
          </a:prstGeom>
          <a:effectLst/>
        </p:spPr>
      </p:pic>
      <p:sp>
        <p:nvSpPr>
          <p:cNvPr id="3" name="Tijdelijke aanduiding voor inhoud 2">
            <a:extLst>
              <a:ext uri="{FF2B5EF4-FFF2-40B4-BE49-F238E27FC236}">
                <a16:creationId xmlns:a16="http://schemas.microsoft.com/office/drawing/2014/main" id="{C0F3696C-F7C2-3247-85F1-2444D809BFDD}"/>
              </a:ext>
            </a:extLst>
          </p:cNvPr>
          <p:cNvSpPr>
            <a:spLocks noGrp="1"/>
          </p:cNvSpPr>
          <p:nvPr>
            <p:ph idx="1"/>
          </p:nvPr>
        </p:nvSpPr>
        <p:spPr>
          <a:xfrm>
            <a:off x="4965430" y="2024062"/>
            <a:ext cx="6586489" cy="3785419"/>
          </a:xfrm>
        </p:spPr>
        <p:txBody>
          <a:bodyPr>
            <a:normAutofit/>
          </a:bodyPr>
          <a:lstStyle/>
          <a:p>
            <a:pPr marL="0" indent="0">
              <a:buNone/>
            </a:pPr>
            <a:r>
              <a:rPr lang="nl-NL" sz="2400" dirty="0"/>
              <a:t>U zou uw oren bijna niet geloven als men zegt dat proeven ook met de oren te maken heeft. Er zitten uiteraard geen smaakpapillen in je oren maar toch wordt de smaak mede door onze oren bepaald. Als we bijvoorbeeld een koek breken dan horen we dat dit vers is door het krakende geluid tijdens het breken. Zo herkennen we onder andere of de koek nog wel goed is. Mensen herkennen eten ook vaak aan het geluid zoals een appel die wordt afgebeten of een stuk van een reep chocola.</a:t>
            </a:r>
          </a:p>
          <a:p>
            <a:pPr marL="0" indent="0">
              <a:buNone/>
            </a:pPr>
            <a:endParaRPr lang="nl-NL" sz="2400" dirty="0"/>
          </a:p>
          <a:p>
            <a:pPr marL="0" indent="0">
              <a:buNone/>
            </a:pPr>
            <a:endParaRPr lang="nl-NL" sz="2400" dirty="0"/>
          </a:p>
          <a:p>
            <a:pPr marL="0" indent="0">
              <a:buNone/>
            </a:pPr>
            <a:endParaRPr lang="nl-NL" sz="2400" dirty="0"/>
          </a:p>
        </p:txBody>
      </p:sp>
    </p:spTree>
    <p:extLst>
      <p:ext uri="{BB962C8B-B14F-4D97-AF65-F5344CB8AC3E}">
        <p14:creationId xmlns:p14="http://schemas.microsoft.com/office/powerpoint/2010/main" val="109514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26FD9A7-1878-4840-AC88-B3BEF999C24A}"/>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Eten met al je zintuigen</a:t>
            </a:r>
          </a:p>
        </p:txBody>
      </p:sp>
      <p:sp>
        <p:nvSpPr>
          <p:cNvPr id="3" name="Tijdelijke aanduiding voor inhoud 2">
            <a:extLst>
              <a:ext uri="{FF2B5EF4-FFF2-40B4-BE49-F238E27FC236}">
                <a16:creationId xmlns:a16="http://schemas.microsoft.com/office/drawing/2014/main" id="{2472A0F2-1C20-CB40-AD41-0C12BF107A4A}"/>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400" kern="1200" dirty="0">
                <a:solidFill>
                  <a:srgbClr val="FFFFFF"/>
                </a:solidFill>
                <a:latin typeface="+mn-lt"/>
                <a:ea typeface="+mn-ea"/>
                <a:cs typeface="+mn-cs"/>
              </a:rPr>
              <a:t>Wat </a:t>
            </a:r>
            <a:r>
              <a:rPr lang="en-US" sz="2400" kern="1200" dirty="0" err="1">
                <a:solidFill>
                  <a:srgbClr val="FFFFFF"/>
                </a:solidFill>
                <a:latin typeface="+mn-lt"/>
                <a:ea typeface="+mn-ea"/>
                <a:cs typeface="+mn-cs"/>
              </a:rPr>
              <a:t>vinden</a:t>
            </a:r>
            <a:r>
              <a:rPr lang="en-US" sz="2400" kern="1200" dirty="0">
                <a:solidFill>
                  <a:srgbClr val="FFFFFF"/>
                </a:solidFill>
                <a:latin typeface="+mn-lt"/>
                <a:ea typeface="+mn-ea"/>
                <a:cs typeface="+mn-cs"/>
              </a:rPr>
              <a:t> </a:t>
            </a:r>
            <a:r>
              <a:rPr lang="en-US" sz="2400" kern="1200" dirty="0" err="1">
                <a:solidFill>
                  <a:srgbClr val="FFFFFF"/>
                </a:solidFill>
                <a:latin typeface="+mn-lt"/>
                <a:ea typeface="+mn-ea"/>
                <a:cs typeface="+mn-cs"/>
              </a:rPr>
              <a:t>jullie</a:t>
            </a:r>
            <a:r>
              <a:rPr lang="en-US" sz="2400" kern="1200" dirty="0">
                <a:solidFill>
                  <a:srgbClr val="FFFFFF"/>
                </a:solidFill>
                <a:latin typeface="+mn-lt"/>
                <a:ea typeface="+mn-ea"/>
                <a:cs typeface="+mn-cs"/>
              </a:rPr>
              <a:t> </a:t>
            </a:r>
            <a:r>
              <a:rPr lang="en-US" sz="2400" kern="1200" dirty="0" err="1">
                <a:solidFill>
                  <a:srgbClr val="FFFFFF"/>
                </a:solidFill>
                <a:latin typeface="+mn-lt"/>
                <a:ea typeface="+mn-ea"/>
                <a:cs typeface="+mn-cs"/>
              </a:rPr>
              <a:t>belangrijk</a:t>
            </a:r>
            <a:r>
              <a:rPr lang="en-US" sz="2400" kern="1200" dirty="0">
                <a:solidFill>
                  <a:srgbClr val="FFFFFF"/>
                </a:solidFill>
                <a:latin typeface="+mn-lt"/>
                <a:ea typeface="+mn-ea"/>
                <a:cs typeface="+mn-cs"/>
              </a:rPr>
              <a:t>?</a:t>
            </a:r>
          </a:p>
          <a:p>
            <a:pPr marL="0" indent="0" algn="ctr">
              <a:buNone/>
            </a:pPr>
            <a:endParaRPr lang="en-US" sz="2400" kern="1200" dirty="0">
              <a:solidFill>
                <a:srgbClr val="FFFFFF"/>
              </a:solidFill>
              <a:latin typeface="+mn-lt"/>
              <a:ea typeface="+mn-ea"/>
              <a:cs typeface="+mn-cs"/>
            </a:endParaRPr>
          </a:p>
        </p:txBody>
      </p:sp>
      <p:sp>
        <p:nvSpPr>
          <p:cNvPr id="4" name="Rechthoek 3">
            <a:extLst>
              <a:ext uri="{FF2B5EF4-FFF2-40B4-BE49-F238E27FC236}">
                <a16:creationId xmlns:a16="http://schemas.microsoft.com/office/drawing/2014/main" id="{CC5D9292-DB49-384F-8E11-0C1A85531553}"/>
              </a:ext>
            </a:extLst>
          </p:cNvPr>
          <p:cNvSpPr/>
          <p:nvPr/>
        </p:nvSpPr>
        <p:spPr>
          <a:xfrm>
            <a:off x="0" y="6105773"/>
            <a:ext cx="6096000" cy="646331"/>
          </a:xfrm>
          <a:prstGeom prst="rect">
            <a:avLst/>
          </a:prstGeom>
        </p:spPr>
        <p:txBody>
          <a:bodyPr>
            <a:spAutoFit/>
          </a:bodyPr>
          <a:lstStyle/>
          <a:p>
            <a:r>
              <a:rPr lang="nl-NL" dirty="0">
                <a:hlinkClick r:id="rId3"/>
              </a:rPr>
              <a:t>https://youtu.be/PIiv_AELLew?list=PL57rlzPmUY0czPRDUw4gPxfr8aw4C9FB0</a:t>
            </a:r>
            <a:endParaRPr lang="nl-NL" dirty="0"/>
          </a:p>
        </p:txBody>
      </p:sp>
    </p:spTree>
    <p:extLst>
      <p:ext uri="{BB962C8B-B14F-4D97-AF65-F5344CB8AC3E}">
        <p14:creationId xmlns:p14="http://schemas.microsoft.com/office/powerpoint/2010/main" val="1756034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8C40D28-CA76-5740-8AD6-8673EF17132E}"/>
              </a:ext>
            </a:extLst>
          </p:cNvPr>
          <p:cNvSpPr>
            <a:spLocks noGrp="1"/>
          </p:cNvSpPr>
          <p:nvPr>
            <p:ph type="title"/>
          </p:nvPr>
        </p:nvSpPr>
        <p:spPr>
          <a:xfrm>
            <a:off x="640079" y="2053641"/>
            <a:ext cx="3669161" cy="2760098"/>
          </a:xfrm>
        </p:spPr>
        <p:txBody>
          <a:bodyPr>
            <a:normAutofit/>
          </a:bodyPr>
          <a:lstStyle/>
          <a:p>
            <a:r>
              <a:rPr lang="nl-NL">
                <a:solidFill>
                  <a:srgbClr val="FFFFFF"/>
                </a:solidFill>
              </a:rPr>
              <a:t>Foppen van het brein</a:t>
            </a:r>
          </a:p>
        </p:txBody>
      </p:sp>
      <p:sp>
        <p:nvSpPr>
          <p:cNvPr id="3" name="Tijdelijke aanduiding voor inhoud 2">
            <a:extLst>
              <a:ext uri="{FF2B5EF4-FFF2-40B4-BE49-F238E27FC236}">
                <a16:creationId xmlns:a16="http://schemas.microsoft.com/office/drawing/2014/main" id="{5F1DEFF7-FBCC-6C41-A180-9E1ED97DA6DB}"/>
              </a:ext>
            </a:extLst>
          </p:cNvPr>
          <p:cNvSpPr>
            <a:spLocks noGrp="1"/>
          </p:cNvSpPr>
          <p:nvPr>
            <p:ph idx="1"/>
          </p:nvPr>
        </p:nvSpPr>
        <p:spPr>
          <a:xfrm>
            <a:off x="6090574" y="801866"/>
            <a:ext cx="5306084" cy="5230634"/>
          </a:xfrm>
        </p:spPr>
        <p:txBody>
          <a:bodyPr anchor="ctr">
            <a:normAutofit/>
          </a:bodyPr>
          <a:lstStyle/>
          <a:p>
            <a:r>
              <a:rPr lang="nl-NL" sz="2400">
                <a:solidFill>
                  <a:srgbClr val="000000"/>
                </a:solidFill>
              </a:rPr>
              <a:t>Stroop test</a:t>
            </a:r>
          </a:p>
          <a:p>
            <a:r>
              <a:rPr lang="nl-NL" sz="2400">
                <a:solidFill>
                  <a:srgbClr val="000000"/>
                </a:solidFill>
              </a:rPr>
              <a:t>Lees niet de woorden voor maar de kleur</a:t>
            </a:r>
          </a:p>
          <a:p>
            <a:pPr marL="0" indent="0">
              <a:buNone/>
            </a:pPr>
            <a:endParaRPr lang="nl-NL" sz="2400">
              <a:solidFill>
                <a:srgbClr val="000000"/>
              </a:solidFill>
            </a:endParaRPr>
          </a:p>
        </p:txBody>
      </p:sp>
    </p:spTree>
    <p:extLst>
      <p:ext uri="{BB962C8B-B14F-4D97-AF65-F5344CB8AC3E}">
        <p14:creationId xmlns:p14="http://schemas.microsoft.com/office/powerpoint/2010/main" val="298993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1A2679B7-CF27-6C45-8F71-51DB40767EAB}"/>
              </a:ext>
            </a:extLst>
          </p:cNvPr>
          <p:cNvPicPr>
            <a:picLocks noGrp="1" noChangeAspect="1"/>
          </p:cNvPicPr>
          <p:nvPr>
            <p:ph idx="4294967295"/>
          </p:nvPr>
        </p:nvPicPr>
        <p:blipFill rotWithShape="1">
          <a:blip r:embed="rId2"/>
          <a:srcRect t="2423" r="1" b="1"/>
          <a:stretch/>
        </p:blipFill>
        <p:spPr>
          <a:xfrm>
            <a:off x="2032366" y="643466"/>
            <a:ext cx="8127268" cy="5571067"/>
          </a:xfrm>
          <a:prstGeom prst="rect">
            <a:avLst/>
          </a:prstGeom>
        </p:spPr>
      </p:pic>
    </p:spTree>
    <p:extLst>
      <p:ext uri="{BB962C8B-B14F-4D97-AF65-F5344CB8AC3E}">
        <p14:creationId xmlns:p14="http://schemas.microsoft.com/office/powerpoint/2010/main" val="4046516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907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Afbeelding 1">
            <a:extLst>
              <a:ext uri="{FF2B5EF4-FFF2-40B4-BE49-F238E27FC236}">
                <a16:creationId xmlns:a16="http://schemas.microsoft.com/office/drawing/2014/main" id="{3C83747C-E38F-1146-8435-0729B40C7AE1}"/>
              </a:ext>
            </a:extLst>
          </p:cNvPr>
          <p:cNvPicPr>
            <a:picLocks noChangeAspect="1"/>
          </p:cNvPicPr>
          <p:nvPr/>
        </p:nvPicPr>
        <p:blipFill>
          <a:blip r:embed="rId4"/>
          <a:stretch>
            <a:fillRect/>
          </a:stretch>
        </p:blipFill>
        <p:spPr>
          <a:xfrm>
            <a:off x="3598628" y="1176793"/>
            <a:ext cx="4737652" cy="4548146"/>
          </a:xfrm>
          <a:prstGeom prst="rect">
            <a:avLst/>
          </a:prstGeom>
        </p:spPr>
      </p:pic>
      <p:sp>
        <p:nvSpPr>
          <p:cNvPr id="3" name="Rechthoek 2">
            <a:extLst>
              <a:ext uri="{FF2B5EF4-FFF2-40B4-BE49-F238E27FC236}">
                <a16:creationId xmlns:a16="http://schemas.microsoft.com/office/drawing/2014/main" id="{088ABDC2-BE56-1947-9D45-E0FB8871A3A5}"/>
              </a:ext>
            </a:extLst>
          </p:cNvPr>
          <p:cNvSpPr/>
          <p:nvPr/>
        </p:nvSpPr>
        <p:spPr>
          <a:xfrm>
            <a:off x="550628" y="5968304"/>
            <a:ext cx="6096000" cy="923330"/>
          </a:xfrm>
          <a:prstGeom prst="rect">
            <a:avLst/>
          </a:prstGeom>
        </p:spPr>
        <p:txBody>
          <a:bodyPr>
            <a:spAutoFit/>
          </a:bodyPr>
          <a:lstStyle/>
          <a:p>
            <a:r>
              <a:rPr lang="nl-NL" dirty="0">
                <a:hlinkClick r:id="rId5"/>
              </a:rPr>
              <a:t>https://www.muziekweb.nl/Link/LBX0244/Digiffects-Cross-section-x-1?TrackID=LBX0244-0061#</a:t>
            </a:r>
            <a:endParaRPr lang="nl-NL" dirty="0"/>
          </a:p>
          <a:p>
            <a:endParaRPr lang="nl-NL" dirty="0"/>
          </a:p>
        </p:txBody>
      </p:sp>
    </p:spTree>
    <p:extLst>
      <p:ext uri="{BB962C8B-B14F-4D97-AF65-F5344CB8AC3E}">
        <p14:creationId xmlns:p14="http://schemas.microsoft.com/office/powerpoint/2010/main" val="2859443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51ADE8-EE75-DC4E-B64F-80688D6427AA}"/>
              </a:ext>
            </a:extLst>
          </p:cNvPr>
          <p:cNvSpPr>
            <a:spLocks noGrp="1"/>
          </p:cNvSpPr>
          <p:nvPr>
            <p:ph type="title"/>
          </p:nvPr>
        </p:nvSpPr>
        <p:spPr>
          <a:xfrm>
            <a:off x="648929" y="629266"/>
            <a:ext cx="3667039" cy="1676603"/>
          </a:xfrm>
        </p:spPr>
        <p:txBody>
          <a:bodyPr>
            <a:normAutofit/>
          </a:bodyPr>
          <a:lstStyle/>
          <a:p>
            <a:r>
              <a:rPr lang="nl-NL" dirty="0"/>
              <a:t>Gedrag</a:t>
            </a:r>
          </a:p>
        </p:txBody>
      </p:sp>
      <p:sp>
        <p:nvSpPr>
          <p:cNvPr id="3" name="Tijdelijke aanduiding voor inhoud 2">
            <a:extLst>
              <a:ext uri="{FF2B5EF4-FFF2-40B4-BE49-F238E27FC236}">
                <a16:creationId xmlns:a16="http://schemas.microsoft.com/office/drawing/2014/main" id="{9245298A-B583-C84F-B831-102DD1D14B5C}"/>
              </a:ext>
            </a:extLst>
          </p:cNvPr>
          <p:cNvSpPr>
            <a:spLocks noGrp="1"/>
          </p:cNvSpPr>
          <p:nvPr>
            <p:ph idx="1"/>
          </p:nvPr>
        </p:nvSpPr>
        <p:spPr>
          <a:xfrm>
            <a:off x="648930" y="2438400"/>
            <a:ext cx="3667037" cy="3785419"/>
          </a:xfrm>
        </p:spPr>
        <p:txBody>
          <a:bodyPr>
            <a:normAutofit/>
          </a:bodyPr>
          <a:lstStyle/>
          <a:p>
            <a:r>
              <a:rPr lang="nl-NL" sz="1800">
                <a:hlinkClick r:id="rId2"/>
              </a:rPr>
              <a:t>https://youtu.be/cBdEEzZvOYk</a:t>
            </a:r>
            <a:endParaRPr lang="nl-NL" sz="1800"/>
          </a:p>
          <a:p>
            <a:pPr marL="0" indent="0">
              <a:buNone/>
            </a:pPr>
            <a:endParaRPr lang="nl-NL" sz="1800"/>
          </a:p>
        </p:txBody>
      </p:sp>
      <p:pic>
        <p:nvPicPr>
          <p:cNvPr id="5" name="Afbeelding 4" descr="Afbeelding met hond, binnen, bruin, zitten&#10;&#10;Automatisch gegenereerde beschrijving">
            <a:extLst>
              <a:ext uri="{FF2B5EF4-FFF2-40B4-BE49-F238E27FC236}">
                <a16:creationId xmlns:a16="http://schemas.microsoft.com/office/drawing/2014/main" id="{D9B07141-961B-FB49-9C02-D50BF052E432}"/>
              </a:ext>
            </a:extLst>
          </p:cNvPr>
          <p:cNvPicPr>
            <a:picLocks noChangeAspect="1"/>
          </p:cNvPicPr>
          <p:nvPr/>
        </p:nvPicPr>
        <p:blipFill rotWithShape="1">
          <a:blip r:embed="rId3"/>
          <a:srcRect r="1" b="3706"/>
          <a:stretch/>
        </p:blipFill>
        <p:spPr>
          <a:xfrm>
            <a:off x="4636008" y="640082"/>
            <a:ext cx="6916329" cy="5577837"/>
          </a:xfrm>
          <a:prstGeom prst="rect">
            <a:avLst/>
          </a:prstGeom>
          <a:effectLst/>
        </p:spPr>
      </p:pic>
    </p:spTree>
    <p:extLst>
      <p:ext uri="{BB962C8B-B14F-4D97-AF65-F5344CB8AC3E}">
        <p14:creationId xmlns:p14="http://schemas.microsoft.com/office/powerpoint/2010/main" val="68610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E20721-91AC-5C42-9CEC-5FDB5591D7D3}"/>
              </a:ext>
            </a:extLst>
          </p:cNvPr>
          <p:cNvSpPr>
            <a:spLocks noGrp="1"/>
          </p:cNvSpPr>
          <p:nvPr>
            <p:ph type="title"/>
          </p:nvPr>
        </p:nvSpPr>
        <p:spPr>
          <a:xfrm>
            <a:off x="6392598" y="640263"/>
            <a:ext cx="5221266" cy="1344975"/>
          </a:xfrm>
        </p:spPr>
        <p:txBody>
          <a:bodyPr>
            <a:normAutofit/>
          </a:bodyPr>
          <a:lstStyle/>
          <a:p>
            <a:pPr algn="ctr"/>
            <a:r>
              <a:rPr lang="nl-NL" sz="3100"/>
              <a:t>De ene eter is de andere niet!</a:t>
            </a:r>
            <a:br>
              <a:rPr lang="nl-NL" sz="3100"/>
            </a:br>
            <a:r>
              <a:rPr lang="nl-NL" sz="3100"/>
              <a:t>Over-gewicht</a:t>
            </a:r>
          </a:p>
        </p:txBody>
      </p:sp>
      <p:pic>
        <p:nvPicPr>
          <p:cNvPr id="5" name="Afbeelding 4">
            <a:extLst>
              <a:ext uri="{FF2B5EF4-FFF2-40B4-BE49-F238E27FC236}">
                <a16:creationId xmlns:a16="http://schemas.microsoft.com/office/drawing/2014/main" id="{ED347DF4-1443-4046-B9C2-626CC6C31045}"/>
              </a:ext>
            </a:extLst>
          </p:cNvPr>
          <p:cNvPicPr>
            <a:picLocks noChangeAspect="1"/>
          </p:cNvPicPr>
          <p:nvPr/>
        </p:nvPicPr>
        <p:blipFill>
          <a:blip r:embed="rId2"/>
          <a:srcRect/>
          <a:stretch/>
        </p:blipFill>
        <p:spPr>
          <a:xfrm>
            <a:off x="754685" y="1057961"/>
            <a:ext cx="4586629" cy="4586629"/>
          </a:xfrm>
          <a:prstGeom prst="rect">
            <a:avLst/>
          </a:prstGeom>
        </p:spPr>
      </p:pic>
      <p:sp>
        <p:nvSpPr>
          <p:cNvPr id="3" name="Tijdelijke aanduiding voor inhoud 2">
            <a:extLst>
              <a:ext uri="{FF2B5EF4-FFF2-40B4-BE49-F238E27FC236}">
                <a16:creationId xmlns:a16="http://schemas.microsoft.com/office/drawing/2014/main" id="{15197A82-EA2C-5F4E-A17E-A95AB74AEE50}"/>
              </a:ext>
            </a:extLst>
          </p:cNvPr>
          <p:cNvSpPr>
            <a:spLocks noGrp="1"/>
          </p:cNvSpPr>
          <p:nvPr>
            <p:ph idx="1"/>
          </p:nvPr>
        </p:nvSpPr>
        <p:spPr>
          <a:xfrm>
            <a:off x="6391903" y="2121763"/>
            <a:ext cx="5235490" cy="3773010"/>
          </a:xfrm>
        </p:spPr>
        <p:txBody>
          <a:bodyPr>
            <a:normAutofit/>
          </a:bodyPr>
          <a:lstStyle/>
          <a:p>
            <a:r>
              <a:rPr lang="nl-NL" sz="1700" dirty="0"/>
              <a:t>Van </a:t>
            </a:r>
            <a:r>
              <a:rPr lang="nl-NL" sz="1700" dirty="0" err="1"/>
              <a:t>emo</a:t>
            </a:r>
            <a:r>
              <a:rPr lang="nl-NL" sz="1700" dirty="0"/>
              <a:t>-eter tot </a:t>
            </a:r>
            <a:r>
              <a:rPr lang="nl-NL" sz="1700" dirty="0" err="1"/>
              <a:t>overeter</a:t>
            </a:r>
            <a:r>
              <a:rPr lang="nl-NL" sz="1700" dirty="0"/>
              <a:t>, dit zijn de 7 types eters:</a:t>
            </a:r>
          </a:p>
          <a:p>
            <a:pPr marL="914400" lvl="1" indent="-457200">
              <a:buFont typeface="+mj-lt"/>
              <a:buAutoNum type="arabicPeriod"/>
            </a:pPr>
            <a:r>
              <a:rPr lang="nl-NL" sz="1700" dirty="0"/>
              <a:t>De liefhebber</a:t>
            </a:r>
          </a:p>
          <a:p>
            <a:pPr marL="914400" lvl="1" indent="-457200">
              <a:buFont typeface="+mj-lt"/>
              <a:buAutoNum type="arabicPeriod"/>
            </a:pPr>
            <a:r>
              <a:rPr lang="nl-NL" sz="1700" dirty="0"/>
              <a:t>De </a:t>
            </a:r>
            <a:r>
              <a:rPr lang="nl-NL" sz="1700" dirty="0" err="1"/>
              <a:t>emo</a:t>
            </a:r>
            <a:r>
              <a:rPr lang="nl-NL" sz="1700" dirty="0"/>
              <a:t>-eter</a:t>
            </a:r>
          </a:p>
          <a:p>
            <a:pPr marL="914400" lvl="1" indent="-457200">
              <a:buFont typeface="+mj-lt"/>
              <a:buAutoNum type="arabicPeriod"/>
            </a:pPr>
            <a:r>
              <a:rPr lang="nl-NL" sz="1700" dirty="0"/>
              <a:t>De </a:t>
            </a:r>
            <a:r>
              <a:rPr lang="nl-NL" sz="1700" dirty="0" err="1"/>
              <a:t>overeter</a:t>
            </a:r>
            <a:endParaRPr lang="nl-NL" sz="1700" dirty="0"/>
          </a:p>
          <a:p>
            <a:pPr marL="914400" lvl="1" indent="-457200">
              <a:buFont typeface="+mj-lt"/>
              <a:buAutoNum type="arabicPeriod"/>
            </a:pPr>
            <a:r>
              <a:rPr lang="nl-NL" sz="1700" dirty="0"/>
              <a:t>De nachteter</a:t>
            </a:r>
          </a:p>
          <a:p>
            <a:pPr marL="914400" lvl="1" indent="-457200">
              <a:buFont typeface="+mj-lt"/>
              <a:buAutoNum type="arabicPeriod"/>
            </a:pPr>
            <a:r>
              <a:rPr lang="nl-NL" sz="1700" dirty="0"/>
              <a:t>De zoetekauw</a:t>
            </a:r>
          </a:p>
          <a:p>
            <a:pPr marL="914400" lvl="1" indent="-457200">
              <a:buFont typeface="+mj-lt"/>
              <a:buAutoNum type="arabicPeriod"/>
            </a:pPr>
            <a:r>
              <a:rPr lang="nl-NL" sz="1700" dirty="0"/>
              <a:t>De </a:t>
            </a:r>
            <a:r>
              <a:rPr lang="nl-NL" sz="1700" dirty="0" err="1"/>
              <a:t>terugvaller</a:t>
            </a:r>
            <a:endParaRPr lang="nl-NL" sz="1700" dirty="0"/>
          </a:p>
          <a:p>
            <a:pPr marL="914400" lvl="1" indent="-457200">
              <a:buFont typeface="+mj-lt"/>
              <a:buAutoNum type="arabicPeriod"/>
            </a:pPr>
            <a:r>
              <a:rPr lang="nl-NL" sz="1700" dirty="0"/>
              <a:t>De </a:t>
            </a:r>
            <a:r>
              <a:rPr lang="nl-NL" sz="1700" dirty="0" err="1"/>
              <a:t>compensator</a:t>
            </a:r>
            <a:endParaRPr lang="nl-NL" sz="1700" dirty="0"/>
          </a:p>
          <a:p>
            <a:pPr marL="0" indent="0">
              <a:buNone/>
            </a:pPr>
            <a:r>
              <a:rPr lang="nl-NL" sz="1700" dirty="0"/>
              <a:t>Bron: </a:t>
            </a:r>
            <a:r>
              <a:rPr lang="nl-NL" sz="1700" dirty="0">
                <a:hlinkClick r:id="rId3"/>
              </a:rPr>
              <a:t>https://www.runnersworld.com/nl/gezondheid/a29219025/types-eters-afvallen-overgewicht/</a:t>
            </a:r>
            <a:endParaRPr lang="nl-NL" sz="1700" dirty="0"/>
          </a:p>
          <a:p>
            <a:pPr marL="0" indent="0">
              <a:buNone/>
            </a:pPr>
            <a:endParaRPr lang="nl-NL" sz="1700" dirty="0"/>
          </a:p>
        </p:txBody>
      </p:sp>
    </p:spTree>
    <p:extLst>
      <p:ext uri="{BB962C8B-B14F-4D97-AF65-F5344CB8AC3E}">
        <p14:creationId xmlns:p14="http://schemas.microsoft.com/office/powerpoint/2010/main" val="2411253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695BDF9-D51C-EC44-9DF1-90D9F9BBC85E}"/>
              </a:ext>
            </a:extLst>
          </p:cNvPr>
          <p:cNvSpPr>
            <a:spLocks noGrp="1"/>
          </p:cNvSpPr>
          <p:nvPr>
            <p:ph type="title"/>
          </p:nvPr>
        </p:nvSpPr>
        <p:spPr>
          <a:xfrm>
            <a:off x="838200" y="963877"/>
            <a:ext cx="3494362" cy="4930246"/>
          </a:xfrm>
        </p:spPr>
        <p:txBody>
          <a:bodyPr>
            <a:normAutofit/>
          </a:bodyPr>
          <a:lstStyle/>
          <a:p>
            <a:pPr algn="r"/>
            <a:r>
              <a:rPr lang="nl-NL">
                <a:solidFill>
                  <a:schemeClr val="accent1"/>
                </a:solidFill>
              </a:rPr>
              <a:t>Leerdoelen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19DC87ED-9635-6246-B0DB-D01BE02E8D15}"/>
              </a:ext>
            </a:extLst>
          </p:cNvPr>
          <p:cNvSpPr>
            <a:spLocks noGrp="1"/>
          </p:cNvSpPr>
          <p:nvPr>
            <p:ph idx="1"/>
          </p:nvPr>
        </p:nvSpPr>
        <p:spPr>
          <a:xfrm>
            <a:off x="4976031" y="963877"/>
            <a:ext cx="6377769" cy="4930246"/>
          </a:xfrm>
        </p:spPr>
        <p:txBody>
          <a:bodyPr anchor="ctr">
            <a:normAutofit/>
          </a:bodyPr>
          <a:lstStyle/>
          <a:p>
            <a:r>
              <a:rPr lang="nl-NL" sz="2400" dirty="0"/>
              <a:t>Je kunt de verschillende zintuigen onderscheiden</a:t>
            </a:r>
          </a:p>
          <a:p>
            <a:r>
              <a:rPr lang="nl-NL" sz="2400" dirty="0"/>
              <a:t>Je kunt benoemen in welke mate zintuigen een rol spelen bij onze smaak en spijsvertering.</a:t>
            </a:r>
          </a:p>
        </p:txBody>
      </p:sp>
    </p:spTree>
    <p:extLst>
      <p:ext uri="{BB962C8B-B14F-4D97-AF65-F5344CB8AC3E}">
        <p14:creationId xmlns:p14="http://schemas.microsoft.com/office/powerpoint/2010/main" val="1084291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F7A177-59F5-3A4C-AA69-4D2D726A6216}"/>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Hara hachi bu</a:t>
            </a:r>
            <a:br>
              <a:rPr lang="en-US" sz="4800" b="1" kern="1200">
                <a:solidFill>
                  <a:srgbClr val="FFFFFF"/>
                </a:solidFill>
                <a:latin typeface="+mj-lt"/>
                <a:ea typeface="+mj-ea"/>
                <a:cs typeface="+mj-cs"/>
              </a:rPr>
            </a:br>
            <a:endParaRPr lang="en-US" sz="4800" kern="120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voedsel, fruit, bloem&#10;&#10;Automatisch gegenereerde beschrijving">
            <a:extLst>
              <a:ext uri="{FF2B5EF4-FFF2-40B4-BE49-F238E27FC236}">
                <a16:creationId xmlns:a16="http://schemas.microsoft.com/office/drawing/2014/main" id="{2FE6BCFC-B466-ED45-8002-345765C64217}"/>
              </a:ext>
            </a:extLst>
          </p:cNvPr>
          <p:cNvPicPr>
            <a:picLocks noGrp="1" noChangeAspect="1"/>
          </p:cNvPicPr>
          <p:nvPr>
            <p:ph idx="1"/>
          </p:nvPr>
        </p:nvPicPr>
        <p:blipFill>
          <a:blip r:embed="rId2"/>
          <a:stretch>
            <a:fillRect/>
          </a:stretch>
        </p:blipFill>
        <p:spPr>
          <a:xfrm>
            <a:off x="6467879" y="492573"/>
            <a:ext cx="3925431" cy="5880796"/>
          </a:xfrm>
          <a:prstGeom prst="rect">
            <a:avLst/>
          </a:prstGeom>
        </p:spPr>
      </p:pic>
    </p:spTree>
    <p:extLst>
      <p:ext uri="{BB962C8B-B14F-4D97-AF65-F5344CB8AC3E}">
        <p14:creationId xmlns:p14="http://schemas.microsoft.com/office/powerpoint/2010/main" val="1590009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53FD5-85CF-C649-8476-14885290626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Onderzoek eet Nederland met aandacht?</a:t>
            </a:r>
          </a:p>
        </p:txBody>
      </p:sp>
      <p:pic>
        <p:nvPicPr>
          <p:cNvPr id="5" name="Tijdelijke aanduiding voor inhoud 4" descr="Afbeelding met geparkeerd&#10;&#10;Automatisch gegenereerde beschrijving">
            <a:extLst>
              <a:ext uri="{FF2B5EF4-FFF2-40B4-BE49-F238E27FC236}">
                <a16:creationId xmlns:a16="http://schemas.microsoft.com/office/drawing/2014/main" id="{9B0D7ED3-5E71-9B41-902B-F805E8C7BC28}"/>
              </a:ext>
            </a:extLst>
          </p:cNvPr>
          <p:cNvPicPr>
            <a:picLocks noGrp="1" noChangeAspect="1"/>
          </p:cNvPicPr>
          <p:nvPr>
            <p:ph idx="1"/>
          </p:nvPr>
        </p:nvPicPr>
        <p:blipFill>
          <a:blip r:embed="rId2"/>
          <a:stretch>
            <a:fillRect/>
          </a:stretch>
        </p:blipFill>
        <p:spPr>
          <a:xfrm>
            <a:off x="4038600" y="1486337"/>
            <a:ext cx="7188199" cy="3809745"/>
          </a:xfrm>
          <a:prstGeom prst="rect">
            <a:avLst/>
          </a:prstGeom>
        </p:spPr>
      </p:pic>
      <p:sp>
        <p:nvSpPr>
          <p:cNvPr id="6" name="Rechthoek 5">
            <a:extLst>
              <a:ext uri="{FF2B5EF4-FFF2-40B4-BE49-F238E27FC236}">
                <a16:creationId xmlns:a16="http://schemas.microsoft.com/office/drawing/2014/main" id="{15B8D127-2C48-1945-8581-7C7D3ACC3AC0}"/>
              </a:ext>
            </a:extLst>
          </p:cNvPr>
          <p:cNvSpPr/>
          <p:nvPr/>
        </p:nvSpPr>
        <p:spPr>
          <a:xfrm>
            <a:off x="2697480" y="5771923"/>
            <a:ext cx="6096000" cy="923330"/>
          </a:xfrm>
          <a:prstGeom prst="rect">
            <a:avLst/>
          </a:prstGeom>
        </p:spPr>
        <p:txBody>
          <a:bodyPr>
            <a:spAutoFit/>
          </a:bodyPr>
          <a:lstStyle/>
          <a:p>
            <a:r>
              <a:rPr lang="nl-NL" dirty="0">
                <a:hlinkClick r:id="rId3"/>
              </a:rPr>
              <a:t>Bron:https://www.voedingscentrum.nl/nl/nieuws/voedingscentrum-onderzoek-eet-nederland-met-aandacht.aspx</a:t>
            </a:r>
            <a:endParaRPr lang="nl-NL" dirty="0"/>
          </a:p>
          <a:p>
            <a:endParaRPr lang="nl-NL" dirty="0"/>
          </a:p>
        </p:txBody>
      </p:sp>
    </p:spTree>
    <p:extLst>
      <p:ext uri="{BB962C8B-B14F-4D97-AF65-F5344CB8AC3E}">
        <p14:creationId xmlns:p14="http://schemas.microsoft.com/office/powerpoint/2010/main" val="21589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B052F6F-DFEA-6943-BD84-F857C3F0D74C}"/>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Mindful eten</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a:extLst>
              <a:ext uri="{FF2B5EF4-FFF2-40B4-BE49-F238E27FC236}">
                <a16:creationId xmlns:a16="http://schemas.microsoft.com/office/drawing/2014/main" id="{E378C6D1-A616-D540-9B0B-DB26CF80BD82}"/>
              </a:ext>
            </a:extLst>
          </p:cNvPr>
          <p:cNvPicPr>
            <a:picLocks noGrp="1" noChangeAspect="1"/>
          </p:cNvPicPr>
          <p:nvPr>
            <p:ph idx="1"/>
          </p:nvPr>
        </p:nvPicPr>
        <p:blipFill>
          <a:blip r:embed="rId2"/>
          <a:stretch>
            <a:fillRect/>
          </a:stretch>
        </p:blipFill>
        <p:spPr>
          <a:xfrm>
            <a:off x="5490196" y="492573"/>
            <a:ext cx="5880796" cy="5880796"/>
          </a:xfrm>
          <a:prstGeom prst="rect">
            <a:avLst/>
          </a:prstGeom>
        </p:spPr>
      </p:pic>
    </p:spTree>
    <p:extLst>
      <p:ext uri="{BB962C8B-B14F-4D97-AF65-F5344CB8AC3E}">
        <p14:creationId xmlns:p14="http://schemas.microsoft.com/office/powerpoint/2010/main" val="2652471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5D7866-985D-4D23-BF0E-72CA30F5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vasthouden, voedsel, man, speler&#10;&#10;Automatisch gegenereerde beschrijving">
            <a:extLst>
              <a:ext uri="{FF2B5EF4-FFF2-40B4-BE49-F238E27FC236}">
                <a16:creationId xmlns:a16="http://schemas.microsoft.com/office/drawing/2014/main" id="{F88958BE-15CA-DA4A-A849-6845EC3D06E1}"/>
              </a:ext>
            </a:extLst>
          </p:cNvPr>
          <p:cNvPicPr>
            <a:picLocks noGrp="1" noChangeAspect="1"/>
          </p:cNvPicPr>
          <p:nvPr>
            <p:ph idx="1"/>
          </p:nvPr>
        </p:nvPicPr>
        <p:blipFill rotWithShape="1">
          <a:blip r:embed="rId2"/>
          <a:srcRect t="10000"/>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731" y="4716089"/>
            <a:ext cx="6288261" cy="1573149"/>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0374E42-8914-E54D-A195-A5030DE4834F}"/>
              </a:ext>
            </a:extLst>
          </p:cNvPr>
          <p:cNvSpPr>
            <a:spLocks noGrp="1"/>
          </p:cNvSpPr>
          <p:nvPr>
            <p:ph type="title"/>
          </p:nvPr>
        </p:nvSpPr>
        <p:spPr>
          <a:xfrm>
            <a:off x="5849388" y="4907629"/>
            <a:ext cx="3212386" cy="1185353"/>
          </a:xfrm>
        </p:spPr>
        <p:txBody>
          <a:bodyPr vert="horz" lIns="91440" tIns="45720" rIns="91440" bIns="45720" rtlCol="0" anchor="ctr">
            <a:normAutofit/>
          </a:bodyPr>
          <a:lstStyle/>
          <a:p>
            <a:r>
              <a:rPr lang="en-US" sz="2600" dirty="0" err="1"/>
              <a:t>Begrippenlijst</a:t>
            </a:r>
            <a:endParaRPr lang="en-US" sz="2600" dirty="0"/>
          </a:p>
        </p:txBody>
      </p:sp>
      <p:sp>
        <p:nvSpPr>
          <p:cNvPr id="14" name="Rectangle 13">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7962" y="517571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22114" y="5495733"/>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20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1508EA58-92E0-3A46-8266-B2747E16E9BE}"/>
              </a:ext>
            </a:extLst>
          </p:cNvPr>
          <p:cNvPicPr>
            <a:picLocks noChangeAspect="1"/>
          </p:cNvPicPr>
          <p:nvPr/>
        </p:nvPicPr>
        <p:blipFill rotWithShape="1">
          <a:blip r:embed="rId2"/>
          <a:srcRect l="7267" r="2608" b="-1"/>
          <a:stretch/>
        </p:blipFill>
        <p:spPr>
          <a:xfrm>
            <a:off x="838200" y="-3810"/>
            <a:ext cx="9928860" cy="6858001"/>
          </a:xfrm>
          <a:prstGeom prst="rect">
            <a:avLst/>
          </a:prstGeom>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509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75208-D0F2-2B4C-AAF4-E8E161806A43}"/>
              </a:ext>
            </a:extLst>
          </p:cNvPr>
          <p:cNvSpPr>
            <a:spLocks noGrp="1"/>
          </p:cNvSpPr>
          <p:nvPr>
            <p:ph type="title"/>
          </p:nvPr>
        </p:nvSpPr>
        <p:spPr/>
        <p:txBody>
          <a:bodyPr/>
          <a:lstStyle/>
          <a:p>
            <a:r>
              <a:rPr lang="nl-NL" dirty="0"/>
              <a:t>Het proeven wordt beïnvloed door:</a:t>
            </a:r>
            <a:br>
              <a:rPr lang="nl-NL" dirty="0"/>
            </a:br>
            <a:endParaRPr lang="nl-NL" dirty="0"/>
          </a:p>
        </p:txBody>
      </p:sp>
      <p:sp>
        <p:nvSpPr>
          <p:cNvPr id="3" name="Tijdelijke aanduiding voor inhoud 2">
            <a:extLst>
              <a:ext uri="{FF2B5EF4-FFF2-40B4-BE49-F238E27FC236}">
                <a16:creationId xmlns:a16="http://schemas.microsoft.com/office/drawing/2014/main" id="{B34DC88F-CB55-894F-A4E4-F35E29CE6239}"/>
              </a:ext>
            </a:extLst>
          </p:cNvPr>
          <p:cNvSpPr>
            <a:spLocks noGrp="1"/>
          </p:cNvSpPr>
          <p:nvPr>
            <p:ph idx="1"/>
          </p:nvPr>
        </p:nvSpPr>
        <p:spPr/>
        <p:txBody>
          <a:bodyPr>
            <a:normAutofit lnSpcReduction="10000"/>
          </a:bodyPr>
          <a:lstStyle/>
          <a:p>
            <a:pPr marL="0" indent="0">
              <a:buNone/>
            </a:pPr>
            <a:r>
              <a:rPr lang="nl-NL" dirty="0"/>
              <a:t>• de persoon zelf;</a:t>
            </a:r>
          </a:p>
          <a:p>
            <a:pPr marL="0" indent="0">
              <a:buNone/>
            </a:pPr>
            <a:r>
              <a:rPr lang="nl-NL" dirty="0"/>
              <a:t>• de lichamelijke gesteldheid van de persoon;</a:t>
            </a:r>
          </a:p>
          <a:p>
            <a:pPr marL="0" indent="0">
              <a:buNone/>
            </a:pPr>
            <a:r>
              <a:rPr lang="nl-NL" dirty="0"/>
              <a:t>• de motivatie en verwachting van de persoon;</a:t>
            </a:r>
          </a:p>
          <a:p>
            <a:pPr marL="0" indent="0">
              <a:buNone/>
            </a:pPr>
            <a:r>
              <a:rPr lang="nl-NL" dirty="0"/>
              <a:t>• de stof die geproefd wordt en de concentratie van deze stof;</a:t>
            </a:r>
          </a:p>
          <a:p>
            <a:pPr marL="0" indent="0">
              <a:buNone/>
            </a:pPr>
            <a:r>
              <a:rPr lang="nl-NL" dirty="0"/>
              <a:t>• wat je voor die tijd hebt geproefd;</a:t>
            </a:r>
          </a:p>
          <a:p>
            <a:pPr marL="0" indent="0">
              <a:buNone/>
            </a:pPr>
            <a:r>
              <a:rPr lang="nl-NL" dirty="0"/>
              <a:t>• de aanwezigheid van andere stoffen;</a:t>
            </a:r>
          </a:p>
          <a:p>
            <a:pPr marL="0" indent="0">
              <a:buNone/>
            </a:pPr>
            <a:r>
              <a:rPr lang="nl-NL" dirty="0"/>
              <a:t>• de omgeving;</a:t>
            </a:r>
          </a:p>
          <a:p>
            <a:pPr marL="0" indent="0">
              <a:buNone/>
            </a:pPr>
            <a:r>
              <a:rPr lang="nl-NL" dirty="0"/>
              <a:t>• het uiterlijk van het product;</a:t>
            </a:r>
          </a:p>
          <a:p>
            <a:pPr marL="0" indent="0">
              <a:buNone/>
            </a:pPr>
            <a:r>
              <a:rPr lang="nl-NL" dirty="0"/>
              <a:t>• het tijdstip.</a:t>
            </a:r>
          </a:p>
        </p:txBody>
      </p:sp>
    </p:spTree>
    <p:extLst>
      <p:ext uri="{BB962C8B-B14F-4D97-AF65-F5344CB8AC3E}">
        <p14:creationId xmlns:p14="http://schemas.microsoft.com/office/powerpoint/2010/main" val="238978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DDC9B-E97A-A74D-9126-2DC6889C2B19}"/>
              </a:ext>
            </a:extLst>
          </p:cNvPr>
          <p:cNvSpPr>
            <a:spLocks noGrp="1"/>
          </p:cNvSpPr>
          <p:nvPr>
            <p:ph type="title"/>
          </p:nvPr>
        </p:nvSpPr>
        <p:spPr>
          <a:xfrm>
            <a:off x="838200" y="365125"/>
            <a:ext cx="10515600" cy="1325563"/>
          </a:xfrm>
        </p:spPr>
        <p:txBody>
          <a:bodyPr>
            <a:normAutofit/>
          </a:bodyPr>
          <a:lstStyle/>
          <a:p>
            <a:r>
              <a:rPr lang="nl-NL" dirty="0"/>
              <a:t>Even vooraf…</a:t>
            </a:r>
          </a:p>
        </p:txBody>
      </p:sp>
      <p:sp>
        <p:nvSpPr>
          <p:cNvPr id="3" name="Tijdelijke aanduiding voor inhoud 2">
            <a:extLst>
              <a:ext uri="{FF2B5EF4-FFF2-40B4-BE49-F238E27FC236}">
                <a16:creationId xmlns:a16="http://schemas.microsoft.com/office/drawing/2014/main" id="{C0F50E72-7C9D-6F40-96AC-FA3CB1C08E57}"/>
              </a:ext>
            </a:extLst>
          </p:cNvPr>
          <p:cNvSpPr>
            <a:spLocks noGrp="1"/>
          </p:cNvSpPr>
          <p:nvPr>
            <p:ph idx="1"/>
          </p:nvPr>
        </p:nvSpPr>
        <p:spPr>
          <a:xfrm>
            <a:off x="838200" y="1825625"/>
            <a:ext cx="3797807" cy="4351338"/>
          </a:xfrm>
        </p:spPr>
        <p:txBody>
          <a:bodyPr>
            <a:normAutofit/>
          </a:bodyPr>
          <a:lstStyle/>
          <a:p>
            <a:pPr marL="0" indent="0">
              <a:buNone/>
            </a:pPr>
            <a:r>
              <a:rPr lang="nl-NL" sz="2000" dirty="0"/>
              <a:t>Klein testje kaneel neus open en dicht.</a:t>
            </a:r>
          </a:p>
          <a:p>
            <a:pPr marL="0" indent="0">
              <a:buNone/>
            </a:pPr>
            <a:endParaRPr lang="nl-NL" sz="2000" u="sng" dirty="0">
              <a:hlinkClick r:id="rId2"/>
            </a:endParaRPr>
          </a:p>
          <a:p>
            <a:pPr marL="0" indent="0">
              <a:buNone/>
            </a:pPr>
            <a:r>
              <a:rPr lang="nl-NL" sz="2000" dirty="0">
                <a:hlinkClick r:id="rId2"/>
              </a:rPr>
              <a:t>https://youtu.be/06i1gh90-9s</a:t>
            </a:r>
            <a:endParaRPr lang="nl-NL" sz="2000" dirty="0"/>
          </a:p>
        </p:txBody>
      </p:sp>
      <p:pic>
        <p:nvPicPr>
          <p:cNvPr id="4" name="Afbeelding 3">
            <a:extLst>
              <a:ext uri="{FF2B5EF4-FFF2-40B4-BE49-F238E27FC236}">
                <a16:creationId xmlns:a16="http://schemas.microsoft.com/office/drawing/2014/main" id="{6DB21881-1A03-F643-A828-8A8BB2234AAA}"/>
              </a:ext>
            </a:extLst>
          </p:cNvPr>
          <p:cNvPicPr>
            <a:picLocks noChangeAspect="1"/>
          </p:cNvPicPr>
          <p:nvPr/>
        </p:nvPicPr>
        <p:blipFill rotWithShape="1">
          <a:blip r:embed="rId3"/>
          <a:srcRect l="2149" r="5252" b="1"/>
          <a:stretch/>
        </p:blipFill>
        <p:spPr>
          <a:xfrm>
            <a:off x="5120640" y="1904281"/>
            <a:ext cx="6233160" cy="4272681"/>
          </a:xfrm>
          <a:prstGeom prst="rect">
            <a:avLst/>
          </a:prstGeom>
        </p:spPr>
      </p:pic>
    </p:spTree>
    <p:extLst>
      <p:ext uri="{BB962C8B-B14F-4D97-AF65-F5344CB8AC3E}">
        <p14:creationId xmlns:p14="http://schemas.microsoft.com/office/powerpoint/2010/main" val="169435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34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3">
            <a:extLst>
              <a:ext uri="{FF2B5EF4-FFF2-40B4-BE49-F238E27FC236}">
                <a16:creationId xmlns:a16="http://schemas.microsoft.com/office/drawing/2014/main" id="{48BA33A6-3254-5442-9C93-D8EEED8D17F9}"/>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nl-NL" sz="2600">
                <a:solidFill>
                  <a:srgbClr val="FFFFFF"/>
                </a:solidFill>
              </a:rPr>
              <a:t>Tong</a:t>
            </a:r>
          </a:p>
        </p:txBody>
      </p:sp>
      <p:pic>
        <p:nvPicPr>
          <p:cNvPr id="7" name="Afbeelding 6" descr="Afbeelding met tekening&#10;&#10;Automatisch gegenereerde beschrijving">
            <a:extLst>
              <a:ext uri="{FF2B5EF4-FFF2-40B4-BE49-F238E27FC236}">
                <a16:creationId xmlns:a16="http://schemas.microsoft.com/office/drawing/2014/main" id="{9A2C4948-3623-184E-8F34-DF82373664AA}"/>
              </a:ext>
            </a:extLst>
          </p:cNvPr>
          <p:cNvPicPr>
            <a:picLocks noChangeAspect="1"/>
          </p:cNvPicPr>
          <p:nvPr/>
        </p:nvPicPr>
        <p:blipFill>
          <a:blip r:embed="rId2"/>
          <a:stretch>
            <a:fillRect/>
          </a:stretch>
        </p:blipFill>
        <p:spPr>
          <a:xfrm>
            <a:off x="4038600" y="1313299"/>
            <a:ext cx="6298939" cy="3091146"/>
          </a:xfrm>
          <a:prstGeom prst="rect">
            <a:avLst/>
          </a:prstGeom>
        </p:spPr>
      </p:pic>
      <p:sp>
        <p:nvSpPr>
          <p:cNvPr id="5" name="Tijdelijke aanduiding voor inhoud 4">
            <a:extLst>
              <a:ext uri="{FF2B5EF4-FFF2-40B4-BE49-F238E27FC236}">
                <a16:creationId xmlns:a16="http://schemas.microsoft.com/office/drawing/2014/main" id="{99C7897D-3D1B-0D48-9E0A-B35A3FDD5368}"/>
              </a:ext>
            </a:extLst>
          </p:cNvPr>
          <p:cNvSpPr>
            <a:spLocks noGrp="1"/>
          </p:cNvSpPr>
          <p:nvPr>
            <p:ph idx="1"/>
          </p:nvPr>
        </p:nvSpPr>
        <p:spPr>
          <a:xfrm>
            <a:off x="4038600" y="4884873"/>
            <a:ext cx="7188199" cy="1292090"/>
          </a:xfrm>
        </p:spPr>
        <p:txBody>
          <a:bodyPr>
            <a:normAutofit/>
          </a:bodyPr>
          <a:lstStyle/>
          <a:p>
            <a:pPr marL="0" indent="0">
              <a:buNone/>
            </a:pPr>
            <a:r>
              <a:rPr lang="nl-NL" sz="1700" b="1" dirty="0"/>
              <a:t>De tong is het orgaan dat de belangrijkste rol speelt bij het gewaarworden van smaak. De bovenkant van de tong is bedekt met minuscule uitstulpingen (papillen). Met een deel van deze uitsteeksels of </a:t>
            </a:r>
            <a:r>
              <a:rPr lang="nl-NL" sz="1700" b="1" dirty="0" err="1"/>
              <a:t>papillae</a:t>
            </a:r>
            <a:r>
              <a:rPr lang="nl-NL" sz="1700" b="1" dirty="0"/>
              <a:t> kunnen wij proeven, terwijl we met andere, die met speciale zenuwen zijn verbonden, de structuur van het voedsel kunnen bepalen. </a:t>
            </a:r>
            <a:endParaRPr lang="nl-NL" sz="1700" dirty="0"/>
          </a:p>
        </p:txBody>
      </p:sp>
    </p:spTree>
    <p:extLst>
      <p:ext uri="{BB962C8B-B14F-4D97-AF65-F5344CB8AC3E}">
        <p14:creationId xmlns:p14="http://schemas.microsoft.com/office/powerpoint/2010/main" val="1959810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2CCB5A1-A765-6745-BEAE-23E7D9C8624B}"/>
              </a:ext>
            </a:extLst>
          </p:cNvPr>
          <p:cNvSpPr>
            <a:spLocks noGrp="1"/>
          </p:cNvSpPr>
          <p:nvPr>
            <p:ph type="title"/>
          </p:nvPr>
        </p:nvSpPr>
        <p:spPr>
          <a:xfrm>
            <a:off x="838200" y="963877"/>
            <a:ext cx="3494362" cy="4930246"/>
          </a:xfrm>
        </p:spPr>
        <p:txBody>
          <a:bodyPr>
            <a:normAutofit/>
          </a:bodyPr>
          <a:lstStyle/>
          <a:p>
            <a:pPr algn="r"/>
            <a:r>
              <a:rPr lang="nl-NL">
                <a:solidFill>
                  <a:schemeClr val="accent1"/>
                </a:solidFill>
              </a:rPr>
              <a:t>Wat nog meer</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CA74BD6A-64F3-BC49-9405-DCA831A46C6A}"/>
              </a:ext>
            </a:extLst>
          </p:cNvPr>
          <p:cNvSpPr>
            <a:spLocks noGrp="1"/>
          </p:cNvSpPr>
          <p:nvPr>
            <p:ph idx="1"/>
          </p:nvPr>
        </p:nvSpPr>
        <p:spPr>
          <a:xfrm>
            <a:off x="4976031" y="963877"/>
            <a:ext cx="6377769" cy="4930246"/>
          </a:xfrm>
        </p:spPr>
        <p:txBody>
          <a:bodyPr anchor="ctr">
            <a:normAutofit/>
          </a:bodyPr>
          <a:lstStyle/>
          <a:p>
            <a:r>
              <a:rPr lang="nl-NL" sz="2400" dirty="0"/>
              <a:t>De tong helpt het voedsel door de mond te verspreiden en met speeksel te vermengen. Samen met de lippen en het gehemelte speelt de tong een rol bij het spreken.</a:t>
            </a:r>
          </a:p>
        </p:txBody>
      </p:sp>
    </p:spTree>
    <p:extLst>
      <p:ext uri="{BB962C8B-B14F-4D97-AF65-F5344CB8AC3E}">
        <p14:creationId xmlns:p14="http://schemas.microsoft.com/office/powerpoint/2010/main" val="3675867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D1EDCB-7132-B24C-9B97-D2AA508A4C5E}"/>
              </a:ext>
            </a:extLst>
          </p:cNvPr>
          <p:cNvSpPr>
            <a:spLocks noGrp="1"/>
          </p:cNvSpPr>
          <p:nvPr>
            <p:ph type="title"/>
          </p:nvPr>
        </p:nvSpPr>
        <p:spPr/>
        <p:txBody>
          <a:bodyPr/>
          <a:lstStyle/>
          <a:p>
            <a:r>
              <a:rPr lang="nl-NL" dirty="0"/>
              <a:t>Smaak</a:t>
            </a:r>
          </a:p>
        </p:txBody>
      </p:sp>
      <p:sp>
        <p:nvSpPr>
          <p:cNvPr id="3" name="Tijdelijke aanduiding voor inhoud 2">
            <a:extLst>
              <a:ext uri="{FF2B5EF4-FFF2-40B4-BE49-F238E27FC236}">
                <a16:creationId xmlns:a16="http://schemas.microsoft.com/office/drawing/2014/main" id="{99799FAA-DE96-454A-9A6F-6EBA8838BAFA}"/>
              </a:ext>
            </a:extLst>
          </p:cNvPr>
          <p:cNvSpPr>
            <a:spLocks noGrp="1"/>
          </p:cNvSpPr>
          <p:nvPr>
            <p:ph idx="1"/>
          </p:nvPr>
        </p:nvSpPr>
        <p:spPr>
          <a:xfrm>
            <a:off x="838200" y="1594793"/>
            <a:ext cx="10515600" cy="4351338"/>
          </a:xfrm>
        </p:spPr>
        <p:txBody>
          <a:bodyPr>
            <a:normAutofit lnSpcReduction="10000"/>
          </a:bodyPr>
          <a:lstStyle/>
          <a:p>
            <a:r>
              <a:rPr lang="nl-NL" dirty="0"/>
              <a:t>Smaak is het zintuig waarmee men proeft", schrijft Van Dale. "De smaak zetelt op de tong. Het is het zintuig, waarmee men eigenschappen van gerechten en dranken als zodanig kan onderscheiden wanneer die in de mond komen." Dat is een vreemde definitie. Wie het verschil wil proeven tussen geitenkaas of blauwe kaas, tussen een aardbei en een banaan, of tussen sherry en port, gaat helemaal niet op zijn smaak af. Dat verschil proef je met je neus, op de geur.</a:t>
            </a:r>
          </a:p>
          <a:p>
            <a:r>
              <a:rPr lang="nl-NL" dirty="0"/>
              <a:t>Een tong maakt alleen onderscheid tussen zoet en zout, zuur en bitter. Sinds een paar jaar geldt ook hartig (umami) als een aparte smaak. En sommige wetenschappers willen daar tegenwoordig nog vet aan toevoegen. </a:t>
            </a:r>
          </a:p>
          <a:p>
            <a:endParaRPr lang="nl-NL" dirty="0"/>
          </a:p>
        </p:txBody>
      </p:sp>
      <p:sp>
        <p:nvSpPr>
          <p:cNvPr id="4" name="Rechthoek 3">
            <a:extLst>
              <a:ext uri="{FF2B5EF4-FFF2-40B4-BE49-F238E27FC236}">
                <a16:creationId xmlns:a16="http://schemas.microsoft.com/office/drawing/2014/main" id="{D246051C-FD14-7541-9999-B60353DEFF92}"/>
              </a:ext>
            </a:extLst>
          </p:cNvPr>
          <p:cNvSpPr/>
          <p:nvPr/>
        </p:nvSpPr>
        <p:spPr>
          <a:xfrm>
            <a:off x="1133475" y="5850235"/>
            <a:ext cx="10621378" cy="923330"/>
          </a:xfrm>
          <a:prstGeom prst="rect">
            <a:avLst/>
          </a:prstGeom>
        </p:spPr>
        <p:txBody>
          <a:bodyPr wrap="square">
            <a:spAutoFit/>
          </a:bodyPr>
          <a:lstStyle/>
          <a:p>
            <a:r>
              <a:rPr lang="nl-NL" dirty="0"/>
              <a:t> Bron: </a:t>
            </a:r>
            <a:r>
              <a:rPr lang="nl-NL" dirty="0">
                <a:hlinkClick r:id="rId2"/>
              </a:rPr>
              <a:t>https://www.trouw.nl/cultuur-media/hoe-we-proeven-het-brein-twist-voortdurend-met-de-zintuigen-over-smaak~b2563858/</a:t>
            </a:r>
            <a:endParaRPr lang="nl-NL" dirty="0"/>
          </a:p>
          <a:p>
            <a:endParaRPr lang="nl-NL" dirty="0"/>
          </a:p>
        </p:txBody>
      </p:sp>
    </p:spTree>
    <p:extLst>
      <p:ext uri="{BB962C8B-B14F-4D97-AF65-F5344CB8AC3E}">
        <p14:creationId xmlns:p14="http://schemas.microsoft.com/office/powerpoint/2010/main" val="314232561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4D31EB-3D41-44B0-8161-B423AD4FB2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D0BC0B-3AB6-4B5E-8EA4-733D6BE63093}">
  <ds:schemaRefs>
    <ds:schemaRef ds:uri="http://schemas.microsoft.com/sharepoint/v3/contenttype/forms"/>
  </ds:schemaRefs>
</ds:datastoreItem>
</file>

<file path=customXml/itemProps3.xml><?xml version="1.0" encoding="utf-8"?>
<ds:datastoreItem xmlns:ds="http://schemas.openxmlformats.org/officeDocument/2006/customXml" ds:itemID="{CDA6578E-5F40-4D71-807A-B937F1B2D50B}">
  <ds:schemaRefs>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04a8cfdc-dc7c-4728-8468-1752323b6dc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449</TotalTime>
  <Words>812</Words>
  <Application>Microsoft Macintosh PowerPoint</Application>
  <PresentationFormat>Breedbeeld</PresentationFormat>
  <Paragraphs>63</Paragraphs>
  <Slides>22</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Calibri Light</vt:lpstr>
      <vt:lpstr>Kantoorthema</vt:lpstr>
      <vt:lpstr>Hoe we proeven: Het brein twist voortdurend met de zintuigen over smaak Leerjaar  1, periode 2, week  7 </vt:lpstr>
      <vt:lpstr>Leerdoelen</vt:lpstr>
      <vt:lpstr>Begrippenlijst</vt:lpstr>
      <vt:lpstr>PowerPoint-presentatie</vt:lpstr>
      <vt:lpstr>Het proeven wordt beïnvloed door: </vt:lpstr>
      <vt:lpstr>Even vooraf…</vt:lpstr>
      <vt:lpstr>Tong</vt:lpstr>
      <vt:lpstr>Wat nog meer</vt:lpstr>
      <vt:lpstr>Smaak</vt:lpstr>
      <vt:lpstr>Reuk</vt:lpstr>
      <vt:lpstr>Proeven met je ogen</vt:lpstr>
      <vt:lpstr>PowerPoint-presentatie</vt:lpstr>
      <vt:lpstr>Oren</vt:lpstr>
      <vt:lpstr>Eten met al je zintuigen</vt:lpstr>
      <vt:lpstr>Foppen van het brein</vt:lpstr>
      <vt:lpstr>PowerPoint-presentatie</vt:lpstr>
      <vt:lpstr>PowerPoint-presentatie</vt:lpstr>
      <vt:lpstr>Gedrag</vt:lpstr>
      <vt:lpstr>De ene eter is de andere niet! Over-gewicht</vt:lpstr>
      <vt:lpstr>Hara hachi bu </vt:lpstr>
      <vt:lpstr>Onderzoek eet Nederland met aandacht?</vt:lpstr>
      <vt:lpstr>Mindful eten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we proeven: Het brein twist voortdurend met de zintuigen over smaak Leerjaar  1, periode 2, week 7 </dc:title>
  <dc:creator>Mariska de Rouw</dc:creator>
  <cp:lastModifiedBy>Mariska de Rouw</cp:lastModifiedBy>
  <cp:revision>14</cp:revision>
  <dcterms:created xsi:type="dcterms:W3CDTF">2020-01-16T10:59:06Z</dcterms:created>
  <dcterms:modified xsi:type="dcterms:W3CDTF">2023-01-26T12:59:50Z</dcterms:modified>
</cp:coreProperties>
</file>